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26" r:id="rId3"/>
    <p:sldId id="328" r:id="rId4"/>
    <p:sldId id="325" r:id="rId5"/>
    <p:sldId id="327" r:id="rId6"/>
    <p:sldId id="331" r:id="rId7"/>
    <p:sldId id="332" r:id="rId8"/>
    <p:sldId id="330" r:id="rId9"/>
    <p:sldId id="333" r:id="rId10"/>
    <p:sldId id="334" r:id="rId11"/>
    <p:sldId id="335" r:id="rId12"/>
    <p:sldId id="336" r:id="rId13"/>
    <p:sldId id="337" r:id="rId14"/>
    <p:sldId id="315" r:id="rId15"/>
    <p:sldId id="338" r:id="rId16"/>
    <p:sldId id="309" r:id="rId17"/>
    <p:sldId id="344" r:id="rId18"/>
    <p:sldId id="345" r:id="rId19"/>
    <p:sldId id="346" r:id="rId20"/>
    <p:sldId id="343" r:id="rId21"/>
    <p:sldId id="259" r:id="rId22"/>
    <p:sldId id="324" r:id="rId23"/>
    <p:sldId id="262" r:id="rId24"/>
    <p:sldId id="263" r:id="rId25"/>
    <p:sldId id="269" r:id="rId26"/>
    <p:sldId id="310" r:id="rId27"/>
    <p:sldId id="316" r:id="rId28"/>
    <p:sldId id="318" r:id="rId29"/>
    <p:sldId id="319" r:id="rId30"/>
    <p:sldId id="339" r:id="rId31"/>
    <p:sldId id="317" r:id="rId32"/>
    <p:sldId id="320" r:id="rId33"/>
    <p:sldId id="321" r:id="rId34"/>
    <p:sldId id="322" r:id="rId35"/>
    <p:sldId id="323" r:id="rId36"/>
    <p:sldId id="340" r:id="rId37"/>
    <p:sldId id="311" r:id="rId38"/>
    <p:sldId id="341" r:id="rId3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9822" autoAdjust="0"/>
  </p:normalViewPr>
  <p:slideViewPr>
    <p:cSldViewPr>
      <p:cViewPr varScale="1">
        <p:scale>
          <a:sx n="104" d="100"/>
          <a:sy n="104" d="100"/>
        </p:scale>
        <p:origin x="3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3;&#1077;&#1083;&#1083;&#1080;\YandexDisk\&#1055;&#1055;&#1052;&#1048;_&#1074;&#1089;&#1077;%20&#1075;&#1086;&#1076;&#1099;%20&#1080;%20&#1076;&#1086;&#1082;&#1080;\&#1050;&#1050;.%2003.05.2018\&#1055;&#1080;&#1089;&#1100;&#1084;&#1086;%20&#1074;%20&#1052;&#1060;+&#1089;&#1090;&#1072;&#1090;&#1080;&#1089;&#1090;&#1080;&#1082;&#1072;\&#1054;&#1082;&#1086;&#1085;&#1095;&#1072;&#1090;&#1077;&#1083;&#1100;&#1085;&#1099;&#1077;%20&#1074;&#1072;&#1088;&#1080;&#1072;&#1085;&#1090;&#1099;\&#1057;&#1090;&#1072;&#1090;&#1080;&#1089;&#1090;&#1080;&#1082;&#1072;_2018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0"/>
              <c:layout>
                <c:manualLayout>
                  <c:x val="3.9351540613921668E-2"/>
                  <c:y val="4.5345274425622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AD-4DE9-A491-B0A316E44BF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'Статистика 2018'!$A$32:$A$47</c:f>
              <c:strCache>
                <c:ptCount val="16"/>
                <c:pt idx="0">
                  <c:v>библиотеки</c:v>
                </c:pt>
                <c:pt idx="1">
                  <c:v>благоустройство</c:v>
                </c:pt>
                <c:pt idx="2">
                  <c:v>бытовое обслуживание </c:v>
                </c:pt>
                <c:pt idx="3">
                  <c:v>водоснабжение</c:v>
                </c:pt>
                <c:pt idx="4">
                  <c:v>детские площадки</c:v>
                </c:pt>
                <c:pt idx="5">
                  <c:v>дороги</c:v>
                </c:pt>
                <c:pt idx="6">
                  <c:v>досуг и культура</c:v>
                </c:pt>
                <c:pt idx="7">
                  <c:v>культурное наследие</c:v>
                </c:pt>
                <c:pt idx="8">
                  <c:v>массовый отдых</c:v>
                </c:pt>
                <c:pt idx="9">
                  <c:v>места захоронения</c:v>
                </c:pt>
                <c:pt idx="10">
                  <c:v>учреждения образования</c:v>
                </c:pt>
                <c:pt idx="11">
                  <c:v>уличное освещение</c:v>
                </c:pt>
                <c:pt idx="12">
                  <c:v>пожарная безопасность</c:v>
                </c:pt>
                <c:pt idx="13">
                  <c:v>сбор и вывоз мусора</c:v>
                </c:pt>
                <c:pt idx="14">
                  <c:v>спорт</c:v>
                </c:pt>
                <c:pt idx="15">
                  <c:v>электро- газо- теплоснабжение</c:v>
                </c:pt>
              </c:strCache>
            </c:strRef>
          </c:cat>
          <c:val>
            <c:numRef>
              <c:f>'Статистика 2018'!$B$32:$B$47</c:f>
              <c:numCache>
                <c:formatCode>General</c:formatCode>
                <c:ptCount val="16"/>
                <c:pt idx="0">
                  <c:v>1</c:v>
                </c:pt>
                <c:pt idx="1">
                  <c:v>53</c:v>
                </c:pt>
                <c:pt idx="2">
                  <c:v>0</c:v>
                </c:pt>
                <c:pt idx="3">
                  <c:v>58</c:v>
                </c:pt>
                <c:pt idx="4">
                  <c:v>37</c:v>
                </c:pt>
                <c:pt idx="5">
                  <c:v>100</c:v>
                </c:pt>
                <c:pt idx="6">
                  <c:v>57</c:v>
                </c:pt>
                <c:pt idx="7">
                  <c:v>11</c:v>
                </c:pt>
                <c:pt idx="8">
                  <c:v>13</c:v>
                </c:pt>
                <c:pt idx="9">
                  <c:v>48</c:v>
                </c:pt>
                <c:pt idx="10">
                  <c:v>147</c:v>
                </c:pt>
                <c:pt idx="11">
                  <c:v>23</c:v>
                </c:pt>
                <c:pt idx="12">
                  <c:v>20</c:v>
                </c:pt>
                <c:pt idx="13">
                  <c:v>2</c:v>
                </c:pt>
                <c:pt idx="14">
                  <c:v>25</c:v>
                </c:pt>
                <c:pt idx="1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AD-4DE9-A491-B0A316E44B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7327104"/>
        <c:axId val="67328640"/>
      </c:barChart>
      <c:catAx>
        <c:axId val="67327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7328640"/>
        <c:crosses val="autoZero"/>
        <c:auto val="1"/>
        <c:lblAlgn val="ctr"/>
        <c:lblOffset val="100"/>
        <c:noMultiLvlLbl val="0"/>
      </c:catAx>
      <c:valAx>
        <c:axId val="67328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327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1A96F-DA57-48DF-9DE2-D6D9B4F3B6E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69AE2D-B297-4D6F-8163-D30CB2685B8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Субсидия РБ</a:t>
          </a:r>
        </a:p>
        <a:p>
          <a:r>
            <a:rPr 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400 млн. руб.</a:t>
          </a:r>
          <a:endParaRPr lang="ru-RU" sz="20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1A74E1-698C-4200-82E5-B19D0A24DB59}" type="parTrans" cxnId="{AA2018C7-A685-4DC8-87B9-B24C30FE7240}">
      <dgm:prSet/>
      <dgm:spPr/>
      <dgm:t>
        <a:bodyPr/>
        <a:lstStyle/>
        <a:p>
          <a:endParaRPr lang="ru-RU" sz="140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7FCAD8-3688-4D34-A120-84DEC48587E3}" type="sibTrans" cxnId="{AA2018C7-A685-4DC8-87B9-B24C30FE7240}">
      <dgm:prSet/>
      <dgm:spPr/>
      <dgm:t>
        <a:bodyPr/>
        <a:lstStyle/>
        <a:p>
          <a:endParaRPr lang="ru-RU" sz="140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7FAED-D319-4E4F-A287-18F13D09ED52}" type="asst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Конкурс ГО</a:t>
          </a:r>
        </a:p>
        <a:p>
          <a:r>
            <a:rPr 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78,41 млн. руб.</a:t>
          </a:r>
          <a:endParaRPr lang="ru-RU" sz="20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2EF457-42A6-4299-A149-A2B25C4FB99B}" type="parTrans" cxnId="{BA541E8C-D491-4423-9E89-0DF1CFFDA051}">
      <dgm:prSet/>
      <dgm:spPr/>
      <dgm:t>
        <a:bodyPr/>
        <a:lstStyle/>
        <a:p>
          <a:endParaRPr lang="ru-RU" sz="140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897EB4-910B-4CFF-B734-74EFAF168197}" type="sibTrans" cxnId="{BA541E8C-D491-4423-9E89-0DF1CFFDA051}">
      <dgm:prSet/>
      <dgm:spPr/>
      <dgm:t>
        <a:bodyPr/>
        <a:lstStyle/>
        <a:p>
          <a:endParaRPr lang="ru-RU" sz="140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FBBDAB-4706-4E9E-8110-9D90B30C4D12}" type="asst">
      <dgm:prSet custT="1"/>
      <dgm:spPr/>
      <dgm:t>
        <a:bodyPr/>
        <a:lstStyle/>
        <a:p>
          <a:r>
            <a: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Конкурс МР и П</a:t>
          </a:r>
        </a:p>
        <a:p>
          <a:r>
            <a:rPr 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321, 58 млн. руб.</a:t>
          </a:r>
          <a:endParaRPr lang="ru-RU" sz="20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99A62D-978D-4F0C-B84D-15990329D0C5}" type="parTrans" cxnId="{E8BDF2BA-AD1E-4023-BC47-A50606506B78}">
      <dgm:prSet/>
      <dgm:spPr/>
      <dgm:t>
        <a:bodyPr/>
        <a:lstStyle/>
        <a:p>
          <a:endParaRPr lang="ru-RU" sz="140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F83FD0-E399-4958-BDD0-1BFB5017BC38}" type="sibTrans" cxnId="{E8BDF2BA-AD1E-4023-BC47-A50606506B78}">
      <dgm:prSet/>
      <dgm:spPr/>
      <dgm:t>
        <a:bodyPr/>
        <a:lstStyle/>
        <a:p>
          <a:endParaRPr lang="ru-RU" sz="140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834769-5041-41A8-BE05-275E8E30AE7E}" type="pres">
      <dgm:prSet presAssocID="{AE71A96F-DA57-48DF-9DE2-D6D9B4F3B6E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86D6E5-D98A-43EA-AD89-6A268AEB2DE7}" type="pres">
      <dgm:prSet presAssocID="{EF69AE2D-B297-4D6F-8163-D30CB2685B86}" presName="hierRoot1" presStyleCnt="0">
        <dgm:presLayoutVars>
          <dgm:hierBranch val="init"/>
        </dgm:presLayoutVars>
      </dgm:prSet>
      <dgm:spPr/>
    </dgm:pt>
    <dgm:pt modelId="{6CC4A6F5-AD33-471B-A3C3-35BCFEC9262D}" type="pres">
      <dgm:prSet presAssocID="{EF69AE2D-B297-4D6F-8163-D30CB2685B86}" presName="rootComposite1" presStyleCnt="0"/>
      <dgm:spPr/>
    </dgm:pt>
    <dgm:pt modelId="{F98D984E-BE19-4331-A5E2-62FA5C671652}" type="pres">
      <dgm:prSet presAssocID="{EF69AE2D-B297-4D6F-8163-D30CB2685B86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535C73-C73B-40F5-910A-27C55980173E}" type="pres">
      <dgm:prSet presAssocID="{EF69AE2D-B297-4D6F-8163-D30CB2685B86}" presName="topArc1" presStyleLbl="parChTrans1D1" presStyleIdx="0" presStyleCnt="6"/>
      <dgm:spPr/>
    </dgm:pt>
    <dgm:pt modelId="{E8782FFA-020B-4169-A819-CEE901CA1F8C}" type="pres">
      <dgm:prSet presAssocID="{EF69AE2D-B297-4D6F-8163-D30CB2685B86}" presName="bottomArc1" presStyleLbl="parChTrans1D1" presStyleIdx="1" presStyleCnt="6"/>
      <dgm:spPr/>
    </dgm:pt>
    <dgm:pt modelId="{B9C550E5-3F26-45F8-9615-8932BF3862F6}" type="pres">
      <dgm:prSet presAssocID="{EF69AE2D-B297-4D6F-8163-D30CB2685B86}" presName="topConnNode1" presStyleLbl="node1" presStyleIdx="0" presStyleCnt="0"/>
      <dgm:spPr/>
      <dgm:t>
        <a:bodyPr/>
        <a:lstStyle/>
        <a:p>
          <a:endParaRPr lang="ru-RU"/>
        </a:p>
      </dgm:t>
    </dgm:pt>
    <dgm:pt modelId="{54D399CA-FCEC-41FA-A0B2-8D01A99917B5}" type="pres">
      <dgm:prSet presAssocID="{EF69AE2D-B297-4D6F-8163-D30CB2685B86}" presName="hierChild2" presStyleCnt="0"/>
      <dgm:spPr/>
    </dgm:pt>
    <dgm:pt modelId="{79B0A1D3-B368-446C-BBDF-E33B3D3015C3}" type="pres">
      <dgm:prSet presAssocID="{EF69AE2D-B297-4D6F-8163-D30CB2685B86}" presName="hierChild3" presStyleCnt="0"/>
      <dgm:spPr/>
    </dgm:pt>
    <dgm:pt modelId="{9C700DFE-2072-4D0E-AEFB-E2DB4266A3F7}" type="pres">
      <dgm:prSet presAssocID="{F02EF457-42A6-4299-A149-A2B25C4FB99B}" presName="Name101" presStyleLbl="parChTrans1D2" presStyleIdx="0" presStyleCnt="2"/>
      <dgm:spPr/>
      <dgm:t>
        <a:bodyPr/>
        <a:lstStyle/>
        <a:p>
          <a:endParaRPr lang="ru-RU"/>
        </a:p>
      </dgm:t>
    </dgm:pt>
    <dgm:pt modelId="{D49CA725-B6C0-48AE-97BC-CE81EA6AB89B}" type="pres">
      <dgm:prSet presAssocID="{CAD7FAED-D319-4E4F-A287-18F13D09ED52}" presName="hierRoot3" presStyleCnt="0">
        <dgm:presLayoutVars>
          <dgm:hierBranch val="init"/>
        </dgm:presLayoutVars>
      </dgm:prSet>
      <dgm:spPr/>
    </dgm:pt>
    <dgm:pt modelId="{0B42B03C-5A4F-4933-A83B-6D35E14F7FD8}" type="pres">
      <dgm:prSet presAssocID="{CAD7FAED-D319-4E4F-A287-18F13D09ED52}" presName="rootComposite3" presStyleCnt="0"/>
      <dgm:spPr/>
    </dgm:pt>
    <dgm:pt modelId="{C174018B-F80F-408E-8470-8F1F3C9235F6}" type="pres">
      <dgm:prSet presAssocID="{CAD7FAED-D319-4E4F-A287-18F13D09ED52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A81A3D-B35F-44EA-93CC-471176685DE8}" type="pres">
      <dgm:prSet presAssocID="{CAD7FAED-D319-4E4F-A287-18F13D09ED52}" presName="topArc3" presStyleLbl="parChTrans1D1" presStyleIdx="2" presStyleCnt="6"/>
      <dgm:spPr/>
    </dgm:pt>
    <dgm:pt modelId="{B26D0CC1-378B-4138-BBA3-C96A4F8335B5}" type="pres">
      <dgm:prSet presAssocID="{CAD7FAED-D319-4E4F-A287-18F13D09ED52}" presName="bottomArc3" presStyleLbl="parChTrans1D1" presStyleIdx="3" presStyleCnt="6"/>
      <dgm:spPr/>
    </dgm:pt>
    <dgm:pt modelId="{9A67DBA7-ECD2-4532-BFC6-364C4AB52060}" type="pres">
      <dgm:prSet presAssocID="{CAD7FAED-D319-4E4F-A287-18F13D09ED52}" presName="topConnNode3" presStyleLbl="asst1" presStyleIdx="0" presStyleCnt="0"/>
      <dgm:spPr/>
      <dgm:t>
        <a:bodyPr/>
        <a:lstStyle/>
        <a:p>
          <a:endParaRPr lang="ru-RU"/>
        </a:p>
      </dgm:t>
    </dgm:pt>
    <dgm:pt modelId="{D9AD7025-4B9C-4944-BCAB-A097D3E6F531}" type="pres">
      <dgm:prSet presAssocID="{CAD7FAED-D319-4E4F-A287-18F13D09ED52}" presName="hierChild6" presStyleCnt="0"/>
      <dgm:spPr/>
    </dgm:pt>
    <dgm:pt modelId="{17BF61C0-FB6E-4B7E-BFC8-1D63EC911B6C}" type="pres">
      <dgm:prSet presAssocID="{CAD7FAED-D319-4E4F-A287-18F13D09ED52}" presName="hierChild7" presStyleCnt="0"/>
      <dgm:spPr/>
    </dgm:pt>
    <dgm:pt modelId="{CA610DF9-196D-4E67-86EC-F2B85A60BDCA}" type="pres">
      <dgm:prSet presAssocID="{0599A62D-978D-4F0C-B84D-15990329D0C5}" presName="Name101" presStyleLbl="parChTrans1D2" presStyleIdx="1" presStyleCnt="2"/>
      <dgm:spPr/>
      <dgm:t>
        <a:bodyPr/>
        <a:lstStyle/>
        <a:p>
          <a:endParaRPr lang="ru-RU"/>
        </a:p>
      </dgm:t>
    </dgm:pt>
    <dgm:pt modelId="{1A3F9ECA-2E61-4802-9657-6D71C33857BB}" type="pres">
      <dgm:prSet presAssocID="{8FFBBDAB-4706-4E9E-8110-9D90B30C4D12}" presName="hierRoot3" presStyleCnt="0">
        <dgm:presLayoutVars>
          <dgm:hierBranch val="init"/>
        </dgm:presLayoutVars>
      </dgm:prSet>
      <dgm:spPr/>
    </dgm:pt>
    <dgm:pt modelId="{B3D0B4E4-C089-4833-918A-90C880609390}" type="pres">
      <dgm:prSet presAssocID="{8FFBBDAB-4706-4E9E-8110-9D90B30C4D12}" presName="rootComposite3" presStyleCnt="0"/>
      <dgm:spPr/>
    </dgm:pt>
    <dgm:pt modelId="{FADFEF88-A079-461C-BAF9-6252AAC575DA}" type="pres">
      <dgm:prSet presAssocID="{8FFBBDAB-4706-4E9E-8110-9D90B30C4D12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BF6927-E80E-4993-B68A-851F3ED1389B}" type="pres">
      <dgm:prSet presAssocID="{8FFBBDAB-4706-4E9E-8110-9D90B30C4D12}" presName="topArc3" presStyleLbl="parChTrans1D1" presStyleIdx="4" presStyleCnt="6"/>
      <dgm:spPr/>
    </dgm:pt>
    <dgm:pt modelId="{38511942-A59F-4C78-8E87-9D4F970F5B05}" type="pres">
      <dgm:prSet presAssocID="{8FFBBDAB-4706-4E9E-8110-9D90B30C4D12}" presName="bottomArc3" presStyleLbl="parChTrans1D1" presStyleIdx="5" presStyleCnt="6"/>
      <dgm:spPr/>
    </dgm:pt>
    <dgm:pt modelId="{281BDBA0-0BEC-43B4-BA95-01FA0FDEBE6F}" type="pres">
      <dgm:prSet presAssocID="{8FFBBDAB-4706-4E9E-8110-9D90B30C4D12}" presName="topConnNode3" presStyleLbl="asst1" presStyleIdx="0" presStyleCnt="0"/>
      <dgm:spPr/>
      <dgm:t>
        <a:bodyPr/>
        <a:lstStyle/>
        <a:p>
          <a:endParaRPr lang="ru-RU"/>
        </a:p>
      </dgm:t>
    </dgm:pt>
    <dgm:pt modelId="{C0FA4845-2DB6-4D8E-BD1F-E03A46F46099}" type="pres">
      <dgm:prSet presAssocID="{8FFBBDAB-4706-4E9E-8110-9D90B30C4D12}" presName="hierChild6" presStyleCnt="0"/>
      <dgm:spPr/>
    </dgm:pt>
    <dgm:pt modelId="{261148F5-16CF-4927-8FDB-D597D6C3BC88}" type="pres">
      <dgm:prSet presAssocID="{8FFBBDAB-4706-4E9E-8110-9D90B30C4D12}" presName="hierChild7" presStyleCnt="0"/>
      <dgm:spPr/>
    </dgm:pt>
  </dgm:ptLst>
  <dgm:cxnLst>
    <dgm:cxn modelId="{43DB0107-26E7-4199-A049-0C2B92C5D4CB}" type="presOf" srcId="{EF69AE2D-B297-4D6F-8163-D30CB2685B86}" destId="{F98D984E-BE19-4331-A5E2-62FA5C671652}" srcOrd="0" destOrd="0" presId="urn:microsoft.com/office/officeart/2008/layout/HalfCircleOrganizationChart"/>
    <dgm:cxn modelId="{090934E3-5167-4418-B51F-96E97AA8FEDA}" type="presOf" srcId="{AE71A96F-DA57-48DF-9DE2-D6D9B4F3B6EA}" destId="{67834769-5041-41A8-BE05-275E8E30AE7E}" srcOrd="0" destOrd="0" presId="urn:microsoft.com/office/officeart/2008/layout/HalfCircleOrganizationChart"/>
    <dgm:cxn modelId="{BA541E8C-D491-4423-9E89-0DF1CFFDA051}" srcId="{EF69AE2D-B297-4D6F-8163-D30CB2685B86}" destId="{CAD7FAED-D319-4E4F-A287-18F13D09ED52}" srcOrd="0" destOrd="0" parTransId="{F02EF457-42A6-4299-A149-A2B25C4FB99B}" sibTransId="{A8897EB4-910B-4CFF-B734-74EFAF168197}"/>
    <dgm:cxn modelId="{1C904CBE-4677-4AD7-8401-98D17F789ECA}" type="presOf" srcId="{EF69AE2D-B297-4D6F-8163-D30CB2685B86}" destId="{B9C550E5-3F26-45F8-9615-8932BF3862F6}" srcOrd="1" destOrd="0" presId="urn:microsoft.com/office/officeart/2008/layout/HalfCircleOrganizationChart"/>
    <dgm:cxn modelId="{B32548E9-2393-4B50-8D4D-B8BA06BC6620}" type="presOf" srcId="{CAD7FAED-D319-4E4F-A287-18F13D09ED52}" destId="{C174018B-F80F-408E-8470-8F1F3C9235F6}" srcOrd="0" destOrd="0" presId="urn:microsoft.com/office/officeart/2008/layout/HalfCircleOrganizationChart"/>
    <dgm:cxn modelId="{C5679891-2D78-489F-8462-52AE78FF8EEC}" type="presOf" srcId="{8FFBBDAB-4706-4E9E-8110-9D90B30C4D12}" destId="{FADFEF88-A079-461C-BAF9-6252AAC575DA}" srcOrd="0" destOrd="0" presId="urn:microsoft.com/office/officeart/2008/layout/HalfCircleOrganizationChart"/>
    <dgm:cxn modelId="{0932AB3E-1465-4735-A3EC-8B6C9C37C8AE}" type="presOf" srcId="{CAD7FAED-D319-4E4F-A287-18F13D09ED52}" destId="{9A67DBA7-ECD2-4532-BFC6-364C4AB52060}" srcOrd="1" destOrd="0" presId="urn:microsoft.com/office/officeart/2008/layout/HalfCircleOrganizationChart"/>
    <dgm:cxn modelId="{E8BDF2BA-AD1E-4023-BC47-A50606506B78}" srcId="{EF69AE2D-B297-4D6F-8163-D30CB2685B86}" destId="{8FFBBDAB-4706-4E9E-8110-9D90B30C4D12}" srcOrd="1" destOrd="0" parTransId="{0599A62D-978D-4F0C-B84D-15990329D0C5}" sibTransId="{91F83FD0-E399-4958-BDD0-1BFB5017BC38}"/>
    <dgm:cxn modelId="{765DCB6B-16DF-4894-9BE6-F88B43926927}" type="presOf" srcId="{8FFBBDAB-4706-4E9E-8110-9D90B30C4D12}" destId="{281BDBA0-0BEC-43B4-BA95-01FA0FDEBE6F}" srcOrd="1" destOrd="0" presId="urn:microsoft.com/office/officeart/2008/layout/HalfCircleOrganizationChart"/>
    <dgm:cxn modelId="{7EA79A27-9F9E-43A0-8BFC-C2AB67DB0BE9}" type="presOf" srcId="{0599A62D-978D-4F0C-B84D-15990329D0C5}" destId="{CA610DF9-196D-4E67-86EC-F2B85A60BDCA}" srcOrd="0" destOrd="0" presId="urn:microsoft.com/office/officeart/2008/layout/HalfCircleOrganizationChart"/>
    <dgm:cxn modelId="{AA2018C7-A685-4DC8-87B9-B24C30FE7240}" srcId="{AE71A96F-DA57-48DF-9DE2-D6D9B4F3B6EA}" destId="{EF69AE2D-B297-4D6F-8163-D30CB2685B86}" srcOrd="0" destOrd="0" parTransId="{4C1A74E1-698C-4200-82E5-B19D0A24DB59}" sibTransId="{557FCAD8-3688-4D34-A120-84DEC48587E3}"/>
    <dgm:cxn modelId="{3825213D-5DC2-4510-B12D-E36D9B53E188}" type="presOf" srcId="{F02EF457-42A6-4299-A149-A2B25C4FB99B}" destId="{9C700DFE-2072-4D0E-AEFB-E2DB4266A3F7}" srcOrd="0" destOrd="0" presId="urn:microsoft.com/office/officeart/2008/layout/HalfCircleOrganizationChart"/>
    <dgm:cxn modelId="{19C29A51-627F-4E4A-97EC-A22DE45BA337}" type="presParOf" srcId="{67834769-5041-41A8-BE05-275E8E30AE7E}" destId="{3586D6E5-D98A-43EA-AD89-6A268AEB2DE7}" srcOrd="0" destOrd="0" presId="urn:microsoft.com/office/officeart/2008/layout/HalfCircleOrganizationChart"/>
    <dgm:cxn modelId="{FCD672E4-08FA-4641-8DB7-C4932E62F86E}" type="presParOf" srcId="{3586D6E5-D98A-43EA-AD89-6A268AEB2DE7}" destId="{6CC4A6F5-AD33-471B-A3C3-35BCFEC9262D}" srcOrd="0" destOrd="0" presId="urn:microsoft.com/office/officeart/2008/layout/HalfCircleOrganizationChart"/>
    <dgm:cxn modelId="{B9B1855D-3216-41A3-B9BE-7AF27B44FE56}" type="presParOf" srcId="{6CC4A6F5-AD33-471B-A3C3-35BCFEC9262D}" destId="{F98D984E-BE19-4331-A5E2-62FA5C671652}" srcOrd="0" destOrd="0" presId="urn:microsoft.com/office/officeart/2008/layout/HalfCircleOrganizationChart"/>
    <dgm:cxn modelId="{BCC124DD-3DFB-4CCE-A3FE-50840559C4A3}" type="presParOf" srcId="{6CC4A6F5-AD33-471B-A3C3-35BCFEC9262D}" destId="{F5535C73-C73B-40F5-910A-27C55980173E}" srcOrd="1" destOrd="0" presId="urn:microsoft.com/office/officeart/2008/layout/HalfCircleOrganizationChart"/>
    <dgm:cxn modelId="{720B05B8-CD67-4329-89A4-6D560BFDE740}" type="presParOf" srcId="{6CC4A6F5-AD33-471B-A3C3-35BCFEC9262D}" destId="{E8782FFA-020B-4169-A819-CEE901CA1F8C}" srcOrd="2" destOrd="0" presId="urn:microsoft.com/office/officeart/2008/layout/HalfCircleOrganizationChart"/>
    <dgm:cxn modelId="{EA488A94-2FD3-4239-B545-1F15ECD0B3F2}" type="presParOf" srcId="{6CC4A6F5-AD33-471B-A3C3-35BCFEC9262D}" destId="{B9C550E5-3F26-45F8-9615-8932BF3862F6}" srcOrd="3" destOrd="0" presId="urn:microsoft.com/office/officeart/2008/layout/HalfCircleOrganizationChart"/>
    <dgm:cxn modelId="{6E9712E0-B8DB-4885-8B49-E3F7F9500742}" type="presParOf" srcId="{3586D6E5-D98A-43EA-AD89-6A268AEB2DE7}" destId="{54D399CA-FCEC-41FA-A0B2-8D01A99917B5}" srcOrd="1" destOrd="0" presId="urn:microsoft.com/office/officeart/2008/layout/HalfCircleOrganizationChart"/>
    <dgm:cxn modelId="{B972CEC5-0BC6-45AE-8B8D-4F9482E7F347}" type="presParOf" srcId="{3586D6E5-D98A-43EA-AD89-6A268AEB2DE7}" destId="{79B0A1D3-B368-446C-BBDF-E33B3D3015C3}" srcOrd="2" destOrd="0" presId="urn:microsoft.com/office/officeart/2008/layout/HalfCircleOrganizationChart"/>
    <dgm:cxn modelId="{0B4F336F-5F19-4B39-A44A-327DC57A9C9C}" type="presParOf" srcId="{79B0A1D3-B368-446C-BBDF-E33B3D3015C3}" destId="{9C700DFE-2072-4D0E-AEFB-E2DB4266A3F7}" srcOrd="0" destOrd="0" presId="urn:microsoft.com/office/officeart/2008/layout/HalfCircleOrganizationChart"/>
    <dgm:cxn modelId="{2C075C29-80FA-4DAC-80C3-122AF3D78545}" type="presParOf" srcId="{79B0A1D3-B368-446C-BBDF-E33B3D3015C3}" destId="{D49CA725-B6C0-48AE-97BC-CE81EA6AB89B}" srcOrd="1" destOrd="0" presId="urn:microsoft.com/office/officeart/2008/layout/HalfCircleOrganizationChart"/>
    <dgm:cxn modelId="{7EE40FE5-4D6C-464F-91B0-09C0341BB84B}" type="presParOf" srcId="{D49CA725-B6C0-48AE-97BC-CE81EA6AB89B}" destId="{0B42B03C-5A4F-4933-A83B-6D35E14F7FD8}" srcOrd="0" destOrd="0" presId="urn:microsoft.com/office/officeart/2008/layout/HalfCircleOrganizationChart"/>
    <dgm:cxn modelId="{2F216D89-1E84-4D1F-B396-A9E27F2A345E}" type="presParOf" srcId="{0B42B03C-5A4F-4933-A83B-6D35E14F7FD8}" destId="{C174018B-F80F-408E-8470-8F1F3C9235F6}" srcOrd="0" destOrd="0" presId="urn:microsoft.com/office/officeart/2008/layout/HalfCircleOrganizationChart"/>
    <dgm:cxn modelId="{BEB2AD3E-4398-4E0D-B4DC-E679A3B05529}" type="presParOf" srcId="{0B42B03C-5A4F-4933-A83B-6D35E14F7FD8}" destId="{75A81A3D-B35F-44EA-93CC-471176685DE8}" srcOrd="1" destOrd="0" presId="urn:microsoft.com/office/officeart/2008/layout/HalfCircleOrganizationChart"/>
    <dgm:cxn modelId="{D85FFEE3-DDE3-4B2E-9075-930CF9A90BCD}" type="presParOf" srcId="{0B42B03C-5A4F-4933-A83B-6D35E14F7FD8}" destId="{B26D0CC1-378B-4138-BBA3-C96A4F8335B5}" srcOrd="2" destOrd="0" presId="urn:microsoft.com/office/officeart/2008/layout/HalfCircleOrganizationChart"/>
    <dgm:cxn modelId="{10315A04-C43A-4774-8FAC-0151C476219A}" type="presParOf" srcId="{0B42B03C-5A4F-4933-A83B-6D35E14F7FD8}" destId="{9A67DBA7-ECD2-4532-BFC6-364C4AB52060}" srcOrd="3" destOrd="0" presId="urn:microsoft.com/office/officeart/2008/layout/HalfCircleOrganizationChart"/>
    <dgm:cxn modelId="{5096D26A-10C5-4C4C-80AF-530E45FB0BEB}" type="presParOf" srcId="{D49CA725-B6C0-48AE-97BC-CE81EA6AB89B}" destId="{D9AD7025-4B9C-4944-BCAB-A097D3E6F531}" srcOrd="1" destOrd="0" presId="urn:microsoft.com/office/officeart/2008/layout/HalfCircleOrganizationChart"/>
    <dgm:cxn modelId="{4D768F23-6B1E-4934-918A-6A2F20A558A8}" type="presParOf" srcId="{D49CA725-B6C0-48AE-97BC-CE81EA6AB89B}" destId="{17BF61C0-FB6E-4B7E-BFC8-1D63EC911B6C}" srcOrd="2" destOrd="0" presId="urn:microsoft.com/office/officeart/2008/layout/HalfCircleOrganizationChart"/>
    <dgm:cxn modelId="{F2739F51-7B68-4F80-ACAA-C03BCFBC9974}" type="presParOf" srcId="{79B0A1D3-B368-446C-BBDF-E33B3D3015C3}" destId="{CA610DF9-196D-4E67-86EC-F2B85A60BDCA}" srcOrd="2" destOrd="0" presId="urn:microsoft.com/office/officeart/2008/layout/HalfCircleOrganizationChart"/>
    <dgm:cxn modelId="{6EAD3465-0B5D-4EDB-BD56-4BE6993D6278}" type="presParOf" srcId="{79B0A1D3-B368-446C-BBDF-E33B3D3015C3}" destId="{1A3F9ECA-2E61-4802-9657-6D71C33857BB}" srcOrd="3" destOrd="0" presId="urn:microsoft.com/office/officeart/2008/layout/HalfCircleOrganizationChart"/>
    <dgm:cxn modelId="{8496D756-1724-41A7-B9A3-C67B7E4049ED}" type="presParOf" srcId="{1A3F9ECA-2E61-4802-9657-6D71C33857BB}" destId="{B3D0B4E4-C089-4833-918A-90C880609390}" srcOrd="0" destOrd="0" presId="urn:microsoft.com/office/officeart/2008/layout/HalfCircleOrganizationChart"/>
    <dgm:cxn modelId="{A1F6017A-0D54-4F88-B1D2-2FD22E7D8CB1}" type="presParOf" srcId="{B3D0B4E4-C089-4833-918A-90C880609390}" destId="{FADFEF88-A079-461C-BAF9-6252AAC575DA}" srcOrd="0" destOrd="0" presId="urn:microsoft.com/office/officeart/2008/layout/HalfCircleOrganizationChart"/>
    <dgm:cxn modelId="{03F043CA-45E8-4F82-ABB3-588306DFBACA}" type="presParOf" srcId="{B3D0B4E4-C089-4833-918A-90C880609390}" destId="{AEBF6927-E80E-4993-B68A-851F3ED1389B}" srcOrd="1" destOrd="0" presId="urn:microsoft.com/office/officeart/2008/layout/HalfCircleOrganizationChart"/>
    <dgm:cxn modelId="{CFCEA0A5-0BA7-49F1-93F3-7016613BB0E7}" type="presParOf" srcId="{B3D0B4E4-C089-4833-918A-90C880609390}" destId="{38511942-A59F-4C78-8E87-9D4F970F5B05}" srcOrd="2" destOrd="0" presId="urn:microsoft.com/office/officeart/2008/layout/HalfCircleOrganizationChart"/>
    <dgm:cxn modelId="{9D2CB109-639F-4ED6-85FA-94FC7A373554}" type="presParOf" srcId="{B3D0B4E4-C089-4833-918A-90C880609390}" destId="{281BDBA0-0BEC-43B4-BA95-01FA0FDEBE6F}" srcOrd="3" destOrd="0" presId="urn:microsoft.com/office/officeart/2008/layout/HalfCircleOrganizationChart"/>
    <dgm:cxn modelId="{83CA9C03-FBF1-4BE1-9D57-A5253477C883}" type="presParOf" srcId="{1A3F9ECA-2E61-4802-9657-6D71C33857BB}" destId="{C0FA4845-2DB6-4D8E-BD1F-E03A46F46099}" srcOrd="1" destOrd="0" presId="urn:microsoft.com/office/officeart/2008/layout/HalfCircleOrganizationChart"/>
    <dgm:cxn modelId="{8297814D-1EAD-4FA8-9539-F9593B487277}" type="presParOf" srcId="{1A3F9ECA-2E61-4802-9657-6D71C33857BB}" destId="{261148F5-16CF-4927-8FDB-D597D6C3BC8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A3974-E095-4C5E-936C-9FC114D27EB6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54547709-229E-495B-BBEF-81B349394E63}">
      <dgm:prSet phldrT="[Текст]"/>
      <dgm:spPr/>
      <dgm:t>
        <a:bodyPr/>
        <a:lstStyle/>
        <a:p>
          <a:r>
            <a:rPr lang="ru-RU" dirty="0" smtClean="0"/>
            <a:t>Бюджетный кодекс РФ, 131 ФЗ</a:t>
          </a:r>
          <a:endParaRPr lang="ru-RU" dirty="0"/>
        </a:p>
      </dgm:t>
    </dgm:pt>
    <dgm:pt modelId="{5E256A9C-5E14-4359-9756-305AC8DFC142}" type="parTrans" cxnId="{87E4E223-88E5-4E7A-97F9-CC63079B0B4B}">
      <dgm:prSet/>
      <dgm:spPr/>
      <dgm:t>
        <a:bodyPr/>
        <a:lstStyle/>
        <a:p>
          <a:endParaRPr lang="ru-RU"/>
        </a:p>
      </dgm:t>
    </dgm:pt>
    <dgm:pt modelId="{E7F88438-8DA7-4C36-9473-39ABC10FC13A}" type="sibTrans" cxnId="{87E4E223-88E5-4E7A-97F9-CC63079B0B4B}">
      <dgm:prSet/>
      <dgm:spPr/>
      <dgm:t>
        <a:bodyPr/>
        <a:lstStyle/>
        <a:p>
          <a:endParaRPr lang="ru-RU"/>
        </a:p>
      </dgm:t>
    </dgm:pt>
    <dgm:pt modelId="{DAE3E963-2329-4137-8585-1C1B85D4FD7A}">
      <dgm:prSet phldrT="[Текст]"/>
      <dgm:spPr/>
      <dgm:t>
        <a:bodyPr/>
        <a:lstStyle/>
        <a:p>
          <a:r>
            <a:rPr lang="ru-RU" dirty="0" smtClean="0"/>
            <a:t>Стратегия СЭР РБ до 2030 года, Приоритетная региональная программа «Развитие инициативного бюджетирования в Республике Башкортостан»</a:t>
          </a:r>
          <a:endParaRPr lang="ru-RU" dirty="0"/>
        </a:p>
      </dgm:t>
    </dgm:pt>
    <dgm:pt modelId="{BDE96275-44E7-49AF-AFEF-1BECF88221D4}" type="parTrans" cxnId="{9EBBC715-5912-4D81-BE16-1E3286B52F73}">
      <dgm:prSet/>
      <dgm:spPr/>
      <dgm:t>
        <a:bodyPr/>
        <a:lstStyle/>
        <a:p>
          <a:endParaRPr lang="ru-RU"/>
        </a:p>
      </dgm:t>
    </dgm:pt>
    <dgm:pt modelId="{6971FBF3-618F-4E87-9BBE-AFC07FF0AB80}" type="sibTrans" cxnId="{9EBBC715-5912-4D81-BE16-1E3286B52F73}">
      <dgm:prSet/>
      <dgm:spPr/>
      <dgm:t>
        <a:bodyPr/>
        <a:lstStyle/>
        <a:p>
          <a:endParaRPr lang="ru-RU"/>
        </a:p>
      </dgm:t>
    </dgm:pt>
    <dgm:pt modelId="{ED31A688-ED25-4054-B268-5B10F2E90330}">
      <dgm:prSet phldrT="[Текст]"/>
      <dgm:spPr/>
      <dgm:t>
        <a:bodyPr/>
        <a:lstStyle/>
        <a:p>
          <a:r>
            <a:rPr lang="ru-RU" dirty="0" smtClean="0"/>
            <a:t>Постановления Правительства РБ и муниципальных образований РБ, регламентирующие порядок реализации региональных и муниципальных проектов ИБ</a:t>
          </a:r>
          <a:endParaRPr lang="ru-RU" dirty="0"/>
        </a:p>
      </dgm:t>
    </dgm:pt>
    <dgm:pt modelId="{66DE6FCF-E89C-446C-B657-4FD775EF75B2}" type="parTrans" cxnId="{7A741EF7-9AA9-4EBE-8AD0-9C9ED50B460F}">
      <dgm:prSet/>
      <dgm:spPr/>
      <dgm:t>
        <a:bodyPr/>
        <a:lstStyle/>
        <a:p>
          <a:endParaRPr lang="ru-RU"/>
        </a:p>
      </dgm:t>
    </dgm:pt>
    <dgm:pt modelId="{5D8E8B7B-C534-4E93-BCF9-F259A131E04F}" type="sibTrans" cxnId="{7A741EF7-9AA9-4EBE-8AD0-9C9ED50B460F}">
      <dgm:prSet/>
      <dgm:spPr/>
      <dgm:t>
        <a:bodyPr/>
        <a:lstStyle/>
        <a:p>
          <a:endParaRPr lang="ru-RU"/>
        </a:p>
      </dgm:t>
    </dgm:pt>
    <dgm:pt modelId="{259B03BC-70C9-4703-A59F-0FBFE4375504}" type="pres">
      <dgm:prSet presAssocID="{4A9A3974-E095-4C5E-936C-9FC114D27EB6}" presName="compositeShape" presStyleCnt="0">
        <dgm:presLayoutVars>
          <dgm:dir/>
          <dgm:resizeHandles/>
        </dgm:presLayoutVars>
      </dgm:prSet>
      <dgm:spPr/>
    </dgm:pt>
    <dgm:pt modelId="{4292D2C5-2D81-455F-B702-6F9867E1E46D}" type="pres">
      <dgm:prSet presAssocID="{4A9A3974-E095-4C5E-936C-9FC114D27EB6}" presName="pyramid" presStyleLbl="node1" presStyleIdx="0" presStyleCnt="1" custLinFactNeighborX="-8932" custLinFactNeighborY="-164"/>
      <dgm:spPr/>
    </dgm:pt>
    <dgm:pt modelId="{090DCA63-D2CC-474A-9FCF-FDBC1DB33A4E}" type="pres">
      <dgm:prSet presAssocID="{4A9A3974-E095-4C5E-936C-9FC114D27EB6}" presName="theList" presStyleCnt="0"/>
      <dgm:spPr/>
    </dgm:pt>
    <dgm:pt modelId="{5E0F000A-089C-4375-ADFB-B84134F9FCE3}" type="pres">
      <dgm:prSet presAssocID="{54547709-229E-495B-BBEF-81B349394E63}" presName="aNode" presStyleLbl="fgAcc1" presStyleIdx="0" presStyleCnt="3" custLinFactNeighborX="-12995" custLinFactNeighborY="-45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D8179-EB53-4BE0-9D89-D35C4933D52B}" type="pres">
      <dgm:prSet presAssocID="{54547709-229E-495B-BBEF-81B349394E63}" presName="aSpace" presStyleCnt="0"/>
      <dgm:spPr/>
    </dgm:pt>
    <dgm:pt modelId="{130589AB-A859-4180-96AB-9563FF148702}" type="pres">
      <dgm:prSet presAssocID="{DAE3E963-2329-4137-8585-1C1B85D4FD7A}" presName="aNode" presStyleLbl="fgAcc1" presStyleIdx="1" presStyleCnt="3" custLinFactNeighborX="-12995" custLinFactNeighborY="12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8A498-9863-4B20-9822-D626A94757C0}" type="pres">
      <dgm:prSet presAssocID="{DAE3E963-2329-4137-8585-1C1B85D4FD7A}" presName="aSpace" presStyleCnt="0"/>
      <dgm:spPr/>
    </dgm:pt>
    <dgm:pt modelId="{1F00F55D-E7C6-4BC6-AC13-9F3B99C43347}" type="pres">
      <dgm:prSet presAssocID="{ED31A688-ED25-4054-B268-5B10F2E90330}" presName="aNode" presStyleLbl="fgAcc1" presStyleIdx="2" presStyleCnt="3" custLinFactNeighborX="-12995" custLinFactNeighborY="10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3F142-0684-44CF-9387-328D039B074C}" type="pres">
      <dgm:prSet presAssocID="{ED31A688-ED25-4054-B268-5B10F2E90330}" presName="aSpace" presStyleCnt="0"/>
      <dgm:spPr/>
    </dgm:pt>
  </dgm:ptLst>
  <dgm:cxnLst>
    <dgm:cxn modelId="{96BE5A9C-3E28-411D-894D-6567D7FD2E8B}" type="presOf" srcId="{ED31A688-ED25-4054-B268-5B10F2E90330}" destId="{1F00F55D-E7C6-4BC6-AC13-9F3B99C43347}" srcOrd="0" destOrd="0" presId="urn:microsoft.com/office/officeart/2005/8/layout/pyramid2"/>
    <dgm:cxn modelId="{726A0609-510C-45E6-875D-751D6FD7A7C5}" type="presOf" srcId="{54547709-229E-495B-BBEF-81B349394E63}" destId="{5E0F000A-089C-4375-ADFB-B84134F9FCE3}" srcOrd="0" destOrd="0" presId="urn:microsoft.com/office/officeart/2005/8/layout/pyramid2"/>
    <dgm:cxn modelId="{E15306E1-AA9E-4A1C-B96E-734CE8E3BBAE}" type="presOf" srcId="{DAE3E963-2329-4137-8585-1C1B85D4FD7A}" destId="{130589AB-A859-4180-96AB-9563FF148702}" srcOrd="0" destOrd="0" presId="urn:microsoft.com/office/officeart/2005/8/layout/pyramid2"/>
    <dgm:cxn modelId="{C45E1C59-C9AF-433B-B1C6-FF3C52727DE7}" type="presOf" srcId="{4A9A3974-E095-4C5E-936C-9FC114D27EB6}" destId="{259B03BC-70C9-4703-A59F-0FBFE4375504}" srcOrd="0" destOrd="0" presId="urn:microsoft.com/office/officeart/2005/8/layout/pyramid2"/>
    <dgm:cxn modelId="{7A741EF7-9AA9-4EBE-8AD0-9C9ED50B460F}" srcId="{4A9A3974-E095-4C5E-936C-9FC114D27EB6}" destId="{ED31A688-ED25-4054-B268-5B10F2E90330}" srcOrd="2" destOrd="0" parTransId="{66DE6FCF-E89C-446C-B657-4FD775EF75B2}" sibTransId="{5D8E8B7B-C534-4E93-BCF9-F259A131E04F}"/>
    <dgm:cxn modelId="{9EBBC715-5912-4D81-BE16-1E3286B52F73}" srcId="{4A9A3974-E095-4C5E-936C-9FC114D27EB6}" destId="{DAE3E963-2329-4137-8585-1C1B85D4FD7A}" srcOrd="1" destOrd="0" parTransId="{BDE96275-44E7-49AF-AFEF-1BECF88221D4}" sibTransId="{6971FBF3-618F-4E87-9BBE-AFC07FF0AB80}"/>
    <dgm:cxn modelId="{87E4E223-88E5-4E7A-97F9-CC63079B0B4B}" srcId="{4A9A3974-E095-4C5E-936C-9FC114D27EB6}" destId="{54547709-229E-495B-BBEF-81B349394E63}" srcOrd="0" destOrd="0" parTransId="{5E256A9C-5E14-4359-9756-305AC8DFC142}" sibTransId="{E7F88438-8DA7-4C36-9473-39ABC10FC13A}"/>
    <dgm:cxn modelId="{F800DFB6-A0C7-4294-9180-625AED1361FF}" type="presParOf" srcId="{259B03BC-70C9-4703-A59F-0FBFE4375504}" destId="{4292D2C5-2D81-455F-B702-6F9867E1E46D}" srcOrd="0" destOrd="0" presId="urn:microsoft.com/office/officeart/2005/8/layout/pyramid2"/>
    <dgm:cxn modelId="{C12EFA17-E799-4D52-970A-5AC194D832B8}" type="presParOf" srcId="{259B03BC-70C9-4703-A59F-0FBFE4375504}" destId="{090DCA63-D2CC-474A-9FCF-FDBC1DB33A4E}" srcOrd="1" destOrd="0" presId="urn:microsoft.com/office/officeart/2005/8/layout/pyramid2"/>
    <dgm:cxn modelId="{F9C3F6F7-F6FD-4613-BDE6-A7ED262D9F05}" type="presParOf" srcId="{090DCA63-D2CC-474A-9FCF-FDBC1DB33A4E}" destId="{5E0F000A-089C-4375-ADFB-B84134F9FCE3}" srcOrd="0" destOrd="0" presId="urn:microsoft.com/office/officeart/2005/8/layout/pyramid2"/>
    <dgm:cxn modelId="{6FE09451-9362-4A7A-A2D1-15FEF67A93CE}" type="presParOf" srcId="{090DCA63-D2CC-474A-9FCF-FDBC1DB33A4E}" destId="{F75D8179-EB53-4BE0-9D89-D35C4933D52B}" srcOrd="1" destOrd="0" presId="urn:microsoft.com/office/officeart/2005/8/layout/pyramid2"/>
    <dgm:cxn modelId="{288EA6BA-81E0-4581-8F30-11D57782A6BB}" type="presParOf" srcId="{090DCA63-D2CC-474A-9FCF-FDBC1DB33A4E}" destId="{130589AB-A859-4180-96AB-9563FF148702}" srcOrd="2" destOrd="0" presId="urn:microsoft.com/office/officeart/2005/8/layout/pyramid2"/>
    <dgm:cxn modelId="{498FE2ED-E504-4001-AB32-F5104E5D8EFD}" type="presParOf" srcId="{090DCA63-D2CC-474A-9FCF-FDBC1DB33A4E}" destId="{A998A498-9863-4B20-9822-D626A94757C0}" srcOrd="3" destOrd="0" presId="urn:microsoft.com/office/officeart/2005/8/layout/pyramid2"/>
    <dgm:cxn modelId="{85C6EBAC-6086-44BC-98B8-F04B19BE939C}" type="presParOf" srcId="{090DCA63-D2CC-474A-9FCF-FDBC1DB33A4E}" destId="{1F00F55D-E7C6-4BC6-AC13-9F3B99C43347}" srcOrd="4" destOrd="0" presId="urn:microsoft.com/office/officeart/2005/8/layout/pyramid2"/>
    <dgm:cxn modelId="{2CA4105F-D7E0-47DE-935A-867FC24686DC}" type="presParOf" srcId="{090DCA63-D2CC-474A-9FCF-FDBC1DB33A4E}" destId="{E653F142-0684-44CF-9387-328D039B074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0F4BE8-4772-4822-A945-A8F4A260F746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7A3EE2A-0529-43A4-8B1B-2383FF30F066}">
      <dgm:prSet phldrT="[Текст]" custT="1"/>
      <dgm:spPr/>
      <dgm:t>
        <a:bodyPr/>
        <a:lstStyle/>
        <a:p>
          <a:r>
            <a:rPr lang="ru-RU" sz="14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ИСУ 2.0</a:t>
          </a:r>
          <a:endParaRPr lang="ru-RU" sz="14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31B99B5-94CB-4273-9367-E5E6E99C4B3C}" type="parTrans" cxnId="{3E27617F-E0E7-473E-9B53-57E4858436D3}">
      <dgm:prSet/>
      <dgm:spPr/>
      <dgm:t>
        <a:bodyPr/>
        <a:lstStyle/>
        <a:p>
          <a:endParaRPr lang="ru-RU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928E2C9-A180-4966-87FE-0908815782F9}" type="sibTrans" cxnId="{3E27617F-E0E7-473E-9B53-57E4858436D3}">
      <dgm:prSet/>
      <dgm:spPr/>
      <dgm:t>
        <a:bodyPr/>
        <a:lstStyle/>
        <a:p>
          <a:endParaRPr lang="ru-RU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8CB9AB6-6E5C-4B73-A960-E27FA0478548}">
      <dgm:prSet phldrT="[Текст]" custT="1"/>
      <dgm:spPr/>
      <dgm:t>
        <a:bodyPr/>
        <a:lstStyle/>
        <a:p>
          <a:r>
            <a:rPr lang="ru-RU" sz="14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Новые программы обучения для ОМСУ и активных граждан</a:t>
          </a:r>
          <a:endParaRPr lang="ru-RU" sz="14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7155B82-ECC1-4EDD-A1A5-C875D331F4F3}" type="parTrans" cxnId="{B6C06534-56FB-4A8B-8C7B-A5631269FD63}">
      <dgm:prSet/>
      <dgm:spPr/>
      <dgm:t>
        <a:bodyPr/>
        <a:lstStyle/>
        <a:p>
          <a:endParaRPr lang="ru-RU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B1ECBD3-C392-479B-ABD5-4F358274E1E8}" type="sibTrans" cxnId="{B6C06534-56FB-4A8B-8C7B-A5631269FD63}">
      <dgm:prSet/>
      <dgm:spPr/>
      <dgm:t>
        <a:bodyPr/>
        <a:lstStyle/>
        <a:p>
          <a:endParaRPr lang="ru-RU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1A648C86-E75F-4498-AC88-102D00BBEF6C}">
      <dgm:prSet phldrT="[Текст]" custT="1"/>
      <dgm:spPr/>
      <dgm:t>
        <a:bodyPr/>
        <a:lstStyle/>
        <a:p>
          <a:r>
            <a:rPr lang="ru-RU" sz="14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Вовлечение в процессы ИБ общественных организаций</a:t>
          </a:r>
          <a:endParaRPr lang="ru-RU" sz="14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40580EC6-B5EB-43E5-8CE2-9789CD6F72E1}" type="parTrans" cxnId="{2318066E-487A-43D4-8FB9-8340ADC899B3}">
      <dgm:prSet/>
      <dgm:spPr/>
      <dgm:t>
        <a:bodyPr/>
        <a:lstStyle/>
        <a:p>
          <a:endParaRPr lang="ru-RU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1A1C9740-31EE-4E24-B351-707A2D0B71F1}" type="sibTrans" cxnId="{2318066E-487A-43D4-8FB9-8340ADC899B3}">
      <dgm:prSet/>
      <dgm:spPr/>
      <dgm:t>
        <a:bodyPr/>
        <a:lstStyle/>
        <a:p>
          <a:endParaRPr lang="ru-RU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F4B764D-5B6C-4E81-86C9-05719602B549}">
      <dgm:prSet phldrT="[Текст]" custT="1"/>
      <dgm:spPr/>
      <dgm:t>
        <a:bodyPr/>
        <a:lstStyle/>
        <a:p>
          <a:r>
            <a:rPr lang="ru-RU" sz="14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ПРП ИБ в РБ, реализация 10-ти проектов ИБ</a:t>
          </a:r>
          <a:endParaRPr lang="ru-RU" sz="14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B45A25C-BA2C-4BD7-87D8-84B51890874E}" type="parTrans" cxnId="{4E148660-942E-4F58-BE63-A5267C1C2610}">
      <dgm:prSet/>
      <dgm:spPr/>
      <dgm:t>
        <a:bodyPr/>
        <a:lstStyle/>
        <a:p>
          <a:endParaRPr lang="ru-RU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7589D245-1EDC-4AFB-932C-C93B3B520699}" type="sibTrans" cxnId="{4E148660-942E-4F58-BE63-A5267C1C2610}">
      <dgm:prSet/>
      <dgm:spPr/>
      <dgm:t>
        <a:bodyPr/>
        <a:lstStyle/>
        <a:p>
          <a:endParaRPr lang="ru-RU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EC089C7-DC30-4B52-B508-5CE3B6F622EB}">
      <dgm:prSet phldrT="[Текст]" custT="1"/>
      <dgm:spPr/>
      <dgm:t>
        <a:bodyPr/>
        <a:lstStyle/>
        <a:p>
          <a:r>
            <a:rPr lang="ru-RU" sz="14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Достижение стратегических индикаторов</a:t>
          </a:r>
        </a:p>
        <a:p>
          <a:r>
            <a:rPr lang="ru-RU" sz="14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(Стратегия СЭР РБ до 2030 года)</a:t>
          </a:r>
          <a:endParaRPr lang="ru-RU" sz="14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16B34E2B-C694-4F5E-8316-D1E509BFF1A0}" type="parTrans" cxnId="{CF496106-54A6-44E0-A4E8-B9A762804F82}">
      <dgm:prSet/>
      <dgm:spPr/>
      <dgm:t>
        <a:bodyPr/>
        <a:lstStyle/>
        <a:p>
          <a:endParaRPr lang="ru-RU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B7639C2-CDFD-4B8D-875A-28E3BA5DDA83}" type="sibTrans" cxnId="{CF496106-54A6-44E0-A4E8-B9A762804F82}">
      <dgm:prSet/>
      <dgm:spPr/>
      <dgm:t>
        <a:bodyPr/>
        <a:lstStyle/>
        <a:p>
          <a:endParaRPr lang="ru-RU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505C2EA3-A096-4258-AA64-A151A3D01D13}" type="pres">
      <dgm:prSet presAssocID="{710F4BE8-4772-4822-A945-A8F4A260F746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021E41-5DBF-4D04-956C-AADD841714D3}" type="pres">
      <dgm:prSet presAssocID="{710F4BE8-4772-4822-A945-A8F4A260F746}" presName="arrow" presStyleLbl="bgShp" presStyleIdx="0" presStyleCnt="1"/>
      <dgm:spPr/>
    </dgm:pt>
    <dgm:pt modelId="{7970BD7B-FA9D-4BA4-AC7E-13203C89670D}" type="pres">
      <dgm:prSet presAssocID="{710F4BE8-4772-4822-A945-A8F4A260F746}" presName="arrowDiagram5" presStyleCnt="0"/>
      <dgm:spPr/>
    </dgm:pt>
    <dgm:pt modelId="{F2A691EE-D3DE-45A3-8C1D-D6281EBD979A}" type="pres">
      <dgm:prSet presAssocID="{D7A3EE2A-0529-43A4-8B1B-2383FF30F066}" presName="bullet5a" presStyleLbl="node1" presStyleIdx="0" presStyleCnt="5"/>
      <dgm:spPr/>
    </dgm:pt>
    <dgm:pt modelId="{E4700862-088F-4878-8960-7367E47ED940}" type="pres">
      <dgm:prSet presAssocID="{D7A3EE2A-0529-43A4-8B1B-2383FF30F066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4F2CF-334A-42A2-9DF0-D3BF43658230}" type="pres">
      <dgm:prSet presAssocID="{08CB9AB6-6E5C-4B73-A960-E27FA0478548}" presName="bullet5b" presStyleLbl="node1" presStyleIdx="1" presStyleCnt="5"/>
      <dgm:spPr/>
    </dgm:pt>
    <dgm:pt modelId="{E2A69D43-3286-42D3-A571-FFE631F9507E}" type="pres">
      <dgm:prSet presAssocID="{08CB9AB6-6E5C-4B73-A960-E27FA0478548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45A31-D759-4A2E-B00C-0C219CDFC3B1}" type="pres">
      <dgm:prSet presAssocID="{1A648C86-E75F-4498-AC88-102D00BBEF6C}" presName="bullet5c" presStyleLbl="node1" presStyleIdx="2" presStyleCnt="5"/>
      <dgm:spPr/>
    </dgm:pt>
    <dgm:pt modelId="{94BCF1D6-498C-4CB4-9A9D-3C094D832D29}" type="pres">
      <dgm:prSet presAssocID="{1A648C86-E75F-4498-AC88-102D00BBEF6C}" presName="textBox5c" presStyleLbl="revTx" presStyleIdx="2" presStyleCnt="5" custScaleX="115306" custLinFactNeighborX="6033" custLinFactNeighborY="3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70737-73C6-4139-A377-DF3BB32CC45D}" type="pres">
      <dgm:prSet presAssocID="{0F4B764D-5B6C-4E81-86C9-05719602B549}" presName="bullet5d" presStyleLbl="node1" presStyleIdx="3" presStyleCnt="5"/>
      <dgm:spPr/>
    </dgm:pt>
    <dgm:pt modelId="{F0707440-3500-41E9-84F1-96218DD0E7A8}" type="pres">
      <dgm:prSet presAssocID="{0F4B764D-5B6C-4E81-86C9-05719602B549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9BDCB-AFF3-49B4-95C4-53735D4670BF}" type="pres">
      <dgm:prSet presAssocID="{AEC089C7-DC30-4B52-B508-5CE3B6F622EB}" presName="bullet5e" presStyleLbl="node1" presStyleIdx="4" presStyleCnt="5"/>
      <dgm:spPr/>
    </dgm:pt>
    <dgm:pt modelId="{FD75D1CD-5D52-4A0F-9C05-BA517349E42F}" type="pres">
      <dgm:prSet presAssocID="{AEC089C7-DC30-4B52-B508-5CE3B6F622EB}" presName="textBox5e" presStyleLbl="revTx" presStyleIdx="4" presStyleCnt="5" custScaleX="132269" custLinFactNeighborX="14970" custLinFactNeighborY="2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18066E-487A-43D4-8FB9-8340ADC899B3}" srcId="{710F4BE8-4772-4822-A945-A8F4A260F746}" destId="{1A648C86-E75F-4498-AC88-102D00BBEF6C}" srcOrd="2" destOrd="0" parTransId="{40580EC6-B5EB-43E5-8CE2-9789CD6F72E1}" sibTransId="{1A1C9740-31EE-4E24-B351-707A2D0B71F1}"/>
    <dgm:cxn modelId="{59517139-7BAF-42DA-8161-6C50FA9131C3}" type="presOf" srcId="{0F4B764D-5B6C-4E81-86C9-05719602B549}" destId="{F0707440-3500-41E9-84F1-96218DD0E7A8}" srcOrd="0" destOrd="0" presId="urn:microsoft.com/office/officeart/2005/8/layout/arrow2"/>
    <dgm:cxn modelId="{AED44F92-6404-4A6D-8441-E27E6A1EECD5}" type="presOf" srcId="{AEC089C7-DC30-4B52-B508-5CE3B6F622EB}" destId="{FD75D1CD-5D52-4A0F-9C05-BA517349E42F}" srcOrd="0" destOrd="0" presId="urn:microsoft.com/office/officeart/2005/8/layout/arrow2"/>
    <dgm:cxn modelId="{0F8A188A-3C8C-439D-B4D4-87EA94CA12F0}" type="presOf" srcId="{D7A3EE2A-0529-43A4-8B1B-2383FF30F066}" destId="{E4700862-088F-4878-8960-7367E47ED940}" srcOrd="0" destOrd="0" presId="urn:microsoft.com/office/officeart/2005/8/layout/arrow2"/>
    <dgm:cxn modelId="{0C23FCAD-95EB-4859-A999-B36592382B15}" type="presOf" srcId="{710F4BE8-4772-4822-A945-A8F4A260F746}" destId="{505C2EA3-A096-4258-AA64-A151A3D01D13}" srcOrd="0" destOrd="0" presId="urn:microsoft.com/office/officeart/2005/8/layout/arrow2"/>
    <dgm:cxn modelId="{4E148660-942E-4F58-BE63-A5267C1C2610}" srcId="{710F4BE8-4772-4822-A945-A8F4A260F746}" destId="{0F4B764D-5B6C-4E81-86C9-05719602B549}" srcOrd="3" destOrd="0" parTransId="{0B45A25C-BA2C-4BD7-87D8-84B51890874E}" sibTransId="{7589D245-1EDC-4AFB-932C-C93B3B520699}"/>
    <dgm:cxn modelId="{B6C06534-56FB-4A8B-8C7B-A5631269FD63}" srcId="{710F4BE8-4772-4822-A945-A8F4A260F746}" destId="{08CB9AB6-6E5C-4B73-A960-E27FA0478548}" srcOrd="1" destOrd="0" parTransId="{67155B82-ECC1-4EDD-A1A5-C875D331F4F3}" sibTransId="{BB1ECBD3-C392-479B-ABD5-4F358274E1E8}"/>
    <dgm:cxn modelId="{3E27617F-E0E7-473E-9B53-57E4858436D3}" srcId="{710F4BE8-4772-4822-A945-A8F4A260F746}" destId="{D7A3EE2A-0529-43A4-8B1B-2383FF30F066}" srcOrd="0" destOrd="0" parTransId="{B31B99B5-94CB-4273-9367-E5E6E99C4B3C}" sibTransId="{E928E2C9-A180-4966-87FE-0908815782F9}"/>
    <dgm:cxn modelId="{503ACABE-D57C-4025-90BC-CE8302EE0439}" type="presOf" srcId="{08CB9AB6-6E5C-4B73-A960-E27FA0478548}" destId="{E2A69D43-3286-42D3-A571-FFE631F9507E}" srcOrd="0" destOrd="0" presId="urn:microsoft.com/office/officeart/2005/8/layout/arrow2"/>
    <dgm:cxn modelId="{ADA14C94-544C-4C86-B04C-5966B5320E68}" type="presOf" srcId="{1A648C86-E75F-4498-AC88-102D00BBEF6C}" destId="{94BCF1D6-498C-4CB4-9A9D-3C094D832D29}" srcOrd="0" destOrd="0" presId="urn:microsoft.com/office/officeart/2005/8/layout/arrow2"/>
    <dgm:cxn modelId="{CF496106-54A6-44E0-A4E8-B9A762804F82}" srcId="{710F4BE8-4772-4822-A945-A8F4A260F746}" destId="{AEC089C7-DC30-4B52-B508-5CE3B6F622EB}" srcOrd="4" destOrd="0" parTransId="{16B34E2B-C694-4F5E-8316-D1E509BFF1A0}" sibTransId="{AB7639C2-CDFD-4B8D-875A-28E3BA5DDA83}"/>
    <dgm:cxn modelId="{459084E7-BABB-4D06-9BE9-C56AE5C5E176}" type="presParOf" srcId="{505C2EA3-A096-4258-AA64-A151A3D01D13}" destId="{7A021E41-5DBF-4D04-956C-AADD841714D3}" srcOrd="0" destOrd="0" presId="urn:microsoft.com/office/officeart/2005/8/layout/arrow2"/>
    <dgm:cxn modelId="{AD70B782-535A-47CE-834F-DD897C40265D}" type="presParOf" srcId="{505C2EA3-A096-4258-AA64-A151A3D01D13}" destId="{7970BD7B-FA9D-4BA4-AC7E-13203C89670D}" srcOrd="1" destOrd="0" presId="urn:microsoft.com/office/officeart/2005/8/layout/arrow2"/>
    <dgm:cxn modelId="{0038812A-3F0E-4556-AF21-C24776FE2280}" type="presParOf" srcId="{7970BD7B-FA9D-4BA4-AC7E-13203C89670D}" destId="{F2A691EE-D3DE-45A3-8C1D-D6281EBD979A}" srcOrd="0" destOrd="0" presId="urn:microsoft.com/office/officeart/2005/8/layout/arrow2"/>
    <dgm:cxn modelId="{EA5C50B3-90F2-4ECB-829F-8A8118463621}" type="presParOf" srcId="{7970BD7B-FA9D-4BA4-AC7E-13203C89670D}" destId="{E4700862-088F-4878-8960-7367E47ED940}" srcOrd="1" destOrd="0" presId="urn:microsoft.com/office/officeart/2005/8/layout/arrow2"/>
    <dgm:cxn modelId="{2E56529E-A656-4301-BD91-F969B9D7890F}" type="presParOf" srcId="{7970BD7B-FA9D-4BA4-AC7E-13203C89670D}" destId="{7914F2CF-334A-42A2-9DF0-D3BF43658230}" srcOrd="2" destOrd="0" presId="urn:microsoft.com/office/officeart/2005/8/layout/arrow2"/>
    <dgm:cxn modelId="{AC268A35-5A7F-4821-B61D-54FD9B0A08E1}" type="presParOf" srcId="{7970BD7B-FA9D-4BA4-AC7E-13203C89670D}" destId="{E2A69D43-3286-42D3-A571-FFE631F9507E}" srcOrd="3" destOrd="0" presId="urn:microsoft.com/office/officeart/2005/8/layout/arrow2"/>
    <dgm:cxn modelId="{8A13DFEF-8960-4E17-8968-ABADC20B7C6E}" type="presParOf" srcId="{7970BD7B-FA9D-4BA4-AC7E-13203C89670D}" destId="{77845A31-D759-4A2E-B00C-0C219CDFC3B1}" srcOrd="4" destOrd="0" presId="urn:microsoft.com/office/officeart/2005/8/layout/arrow2"/>
    <dgm:cxn modelId="{A94F47AC-E2B2-4E4B-AC90-2C0C10CFB21B}" type="presParOf" srcId="{7970BD7B-FA9D-4BA4-AC7E-13203C89670D}" destId="{94BCF1D6-498C-4CB4-9A9D-3C094D832D29}" srcOrd="5" destOrd="0" presId="urn:microsoft.com/office/officeart/2005/8/layout/arrow2"/>
    <dgm:cxn modelId="{6C661FE9-7D34-4818-AD59-BE9626635EAD}" type="presParOf" srcId="{7970BD7B-FA9D-4BA4-AC7E-13203C89670D}" destId="{44470737-73C6-4139-A377-DF3BB32CC45D}" srcOrd="6" destOrd="0" presId="urn:microsoft.com/office/officeart/2005/8/layout/arrow2"/>
    <dgm:cxn modelId="{8CDDEBA1-AFAE-45BD-A359-B034A8E55D36}" type="presParOf" srcId="{7970BD7B-FA9D-4BA4-AC7E-13203C89670D}" destId="{F0707440-3500-41E9-84F1-96218DD0E7A8}" srcOrd="7" destOrd="0" presId="urn:microsoft.com/office/officeart/2005/8/layout/arrow2"/>
    <dgm:cxn modelId="{AAC8BA17-E78D-41A7-9F94-765E61EACB0F}" type="presParOf" srcId="{7970BD7B-FA9D-4BA4-AC7E-13203C89670D}" destId="{EA49BDCB-AFF3-49B4-95C4-53735D4670BF}" srcOrd="8" destOrd="0" presId="urn:microsoft.com/office/officeart/2005/8/layout/arrow2"/>
    <dgm:cxn modelId="{02F3576C-E3DE-4D1A-BFD6-29351615607B}" type="presParOf" srcId="{7970BD7B-FA9D-4BA4-AC7E-13203C89670D}" destId="{FD75D1CD-5D52-4A0F-9C05-BA517349E42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10DF9-196D-4E67-86EC-F2B85A60BDCA}">
      <dsp:nvSpPr>
        <dsp:cNvPr id="0" name=""/>
        <dsp:cNvSpPr/>
      </dsp:nvSpPr>
      <dsp:spPr>
        <a:xfrm>
          <a:off x="3132348" y="1574707"/>
          <a:ext cx="1175834" cy="850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001"/>
              </a:lnTo>
              <a:lnTo>
                <a:pt x="1175834" y="850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00DFE-2072-4D0E-AEFB-E2DB4266A3F7}">
      <dsp:nvSpPr>
        <dsp:cNvPr id="0" name=""/>
        <dsp:cNvSpPr/>
      </dsp:nvSpPr>
      <dsp:spPr>
        <a:xfrm>
          <a:off x="1956513" y="1574707"/>
          <a:ext cx="1175834" cy="850001"/>
        </a:xfrm>
        <a:custGeom>
          <a:avLst/>
          <a:gdLst/>
          <a:ahLst/>
          <a:cxnLst/>
          <a:rect l="0" t="0" r="0" b="0"/>
          <a:pathLst>
            <a:path>
              <a:moveTo>
                <a:pt x="1175834" y="0"/>
              </a:moveTo>
              <a:lnTo>
                <a:pt x="1175834" y="850001"/>
              </a:lnTo>
              <a:lnTo>
                <a:pt x="0" y="850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35C73-C73B-40F5-910A-27C55980173E}">
      <dsp:nvSpPr>
        <dsp:cNvPr id="0" name=""/>
        <dsp:cNvSpPr/>
      </dsp:nvSpPr>
      <dsp:spPr>
        <a:xfrm>
          <a:off x="2424013" y="158038"/>
          <a:ext cx="1416668" cy="141666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82FFA-020B-4169-A819-CEE901CA1F8C}">
      <dsp:nvSpPr>
        <dsp:cNvPr id="0" name=""/>
        <dsp:cNvSpPr/>
      </dsp:nvSpPr>
      <dsp:spPr>
        <a:xfrm>
          <a:off x="2424013" y="158038"/>
          <a:ext cx="1416668" cy="141666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D984E-BE19-4331-A5E2-62FA5C671652}">
      <dsp:nvSpPr>
        <dsp:cNvPr id="0" name=""/>
        <dsp:cNvSpPr/>
      </dsp:nvSpPr>
      <dsp:spPr>
        <a:xfrm>
          <a:off x="1715679" y="413039"/>
          <a:ext cx="2833337" cy="9066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Субсидия РБ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400 млн. руб.</a:t>
          </a:r>
          <a:endParaRPr lang="ru-RU" sz="20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15679" y="413039"/>
        <a:ext cx="2833337" cy="906667"/>
      </dsp:txXfrm>
    </dsp:sp>
    <dsp:sp modelId="{75A81A3D-B35F-44EA-93CC-471176685DE8}">
      <dsp:nvSpPr>
        <dsp:cNvPr id="0" name=""/>
        <dsp:cNvSpPr/>
      </dsp:nvSpPr>
      <dsp:spPr>
        <a:xfrm>
          <a:off x="709844" y="2169708"/>
          <a:ext cx="1416668" cy="141666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D0CC1-378B-4138-BBA3-C96A4F8335B5}">
      <dsp:nvSpPr>
        <dsp:cNvPr id="0" name=""/>
        <dsp:cNvSpPr/>
      </dsp:nvSpPr>
      <dsp:spPr>
        <a:xfrm>
          <a:off x="709844" y="2169708"/>
          <a:ext cx="1416668" cy="141666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4018B-F80F-408E-8470-8F1F3C9235F6}">
      <dsp:nvSpPr>
        <dsp:cNvPr id="0" name=""/>
        <dsp:cNvSpPr/>
      </dsp:nvSpPr>
      <dsp:spPr>
        <a:xfrm>
          <a:off x="1510" y="2424708"/>
          <a:ext cx="2833337" cy="9066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Конкурс ГО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78,41 млн. руб.</a:t>
          </a:r>
          <a:endParaRPr lang="ru-RU" sz="20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10" y="2424708"/>
        <a:ext cx="2833337" cy="906667"/>
      </dsp:txXfrm>
    </dsp:sp>
    <dsp:sp modelId="{AEBF6927-E80E-4993-B68A-851F3ED1389B}">
      <dsp:nvSpPr>
        <dsp:cNvPr id="0" name=""/>
        <dsp:cNvSpPr/>
      </dsp:nvSpPr>
      <dsp:spPr>
        <a:xfrm>
          <a:off x="4138182" y="2169708"/>
          <a:ext cx="1416668" cy="141666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11942-A59F-4C78-8E87-9D4F970F5B05}">
      <dsp:nvSpPr>
        <dsp:cNvPr id="0" name=""/>
        <dsp:cNvSpPr/>
      </dsp:nvSpPr>
      <dsp:spPr>
        <a:xfrm>
          <a:off x="4138182" y="2169708"/>
          <a:ext cx="1416668" cy="141666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FEF88-A079-461C-BAF9-6252AAC575DA}">
      <dsp:nvSpPr>
        <dsp:cNvPr id="0" name=""/>
        <dsp:cNvSpPr/>
      </dsp:nvSpPr>
      <dsp:spPr>
        <a:xfrm>
          <a:off x="3429848" y="2424708"/>
          <a:ext cx="2833337" cy="9066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Конкурс МР и П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321, 58 млн. руб.</a:t>
          </a:r>
          <a:endParaRPr lang="ru-RU" sz="20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9848" y="2424708"/>
        <a:ext cx="2833337" cy="906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2D2C5-2D81-455F-B702-6F9867E1E46D}">
      <dsp:nvSpPr>
        <dsp:cNvPr id="0" name=""/>
        <dsp:cNvSpPr/>
      </dsp:nvSpPr>
      <dsp:spPr>
        <a:xfrm>
          <a:off x="348203" y="0"/>
          <a:ext cx="4064000" cy="40640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F000A-089C-4375-ADFB-B84134F9FCE3}">
      <dsp:nvSpPr>
        <dsp:cNvPr id="0" name=""/>
        <dsp:cNvSpPr/>
      </dsp:nvSpPr>
      <dsp:spPr>
        <a:xfrm>
          <a:off x="2399924" y="353375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Бюджетный кодекс РФ, 131 ФЗ</a:t>
          </a:r>
          <a:endParaRPr lang="ru-RU" sz="1100" kern="1200" dirty="0"/>
        </a:p>
      </dsp:txBody>
      <dsp:txXfrm>
        <a:off x="2446886" y="400337"/>
        <a:ext cx="2547676" cy="868101"/>
      </dsp:txXfrm>
    </dsp:sp>
    <dsp:sp modelId="{130589AB-A859-4180-96AB-9563FF148702}">
      <dsp:nvSpPr>
        <dsp:cNvPr id="0" name=""/>
        <dsp:cNvSpPr/>
      </dsp:nvSpPr>
      <dsp:spPr>
        <a:xfrm>
          <a:off x="2399924" y="1505504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Стратегия СЭР РБ до 2030 года, Приоритетная региональная программа «Развитие инициативного бюджетирования в Республике Башкортостан»</a:t>
          </a:r>
          <a:endParaRPr lang="ru-RU" sz="1100" kern="1200" dirty="0"/>
        </a:p>
      </dsp:txBody>
      <dsp:txXfrm>
        <a:off x="2446886" y="1552466"/>
        <a:ext cx="2547676" cy="868101"/>
      </dsp:txXfrm>
    </dsp:sp>
    <dsp:sp modelId="{1F00F55D-E7C6-4BC6-AC13-9F3B99C43347}">
      <dsp:nvSpPr>
        <dsp:cNvPr id="0" name=""/>
        <dsp:cNvSpPr/>
      </dsp:nvSpPr>
      <dsp:spPr>
        <a:xfrm>
          <a:off x="2399924" y="258562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Постановления Правительства РБ и муниципальных образований РБ, регламентирующие порядок реализации региональных и муниципальных проектов ИБ</a:t>
          </a:r>
          <a:endParaRPr lang="ru-RU" sz="1100" kern="1200" dirty="0"/>
        </a:p>
      </dsp:txBody>
      <dsp:txXfrm>
        <a:off x="2446886" y="2632584"/>
        <a:ext cx="2547676" cy="8681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21E41-5DBF-4D04-956C-AADD841714D3}">
      <dsp:nvSpPr>
        <dsp:cNvPr id="0" name=""/>
        <dsp:cNvSpPr/>
      </dsp:nvSpPr>
      <dsp:spPr>
        <a:xfrm>
          <a:off x="1166392" y="0"/>
          <a:ext cx="6392291" cy="399518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691EE-D3DE-45A3-8C1D-D6281EBD979A}">
      <dsp:nvSpPr>
        <dsp:cNvPr id="0" name=""/>
        <dsp:cNvSpPr/>
      </dsp:nvSpPr>
      <dsp:spPr>
        <a:xfrm>
          <a:off x="1796033" y="2970817"/>
          <a:ext cx="147022" cy="1470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00862-088F-4878-8960-7367E47ED940}">
      <dsp:nvSpPr>
        <dsp:cNvPr id="0" name=""/>
        <dsp:cNvSpPr/>
      </dsp:nvSpPr>
      <dsp:spPr>
        <a:xfrm>
          <a:off x="1869544" y="3044328"/>
          <a:ext cx="837390" cy="950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90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ИСУ 2.0</a:t>
          </a:r>
          <a:endParaRPr lang="ru-RU" sz="14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869544" y="3044328"/>
        <a:ext cx="837390" cy="950853"/>
      </dsp:txXfrm>
    </dsp:sp>
    <dsp:sp modelId="{7914F2CF-334A-42A2-9DF0-D3BF43658230}">
      <dsp:nvSpPr>
        <dsp:cNvPr id="0" name=""/>
        <dsp:cNvSpPr/>
      </dsp:nvSpPr>
      <dsp:spPr>
        <a:xfrm>
          <a:off x="2591873" y="2206139"/>
          <a:ext cx="230122" cy="230122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A69D43-3286-42D3-A571-FFE631F9507E}">
      <dsp:nvSpPr>
        <dsp:cNvPr id="0" name=""/>
        <dsp:cNvSpPr/>
      </dsp:nvSpPr>
      <dsp:spPr>
        <a:xfrm>
          <a:off x="2706934" y="2321200"/>
          <a:ext cx="1061120" cy="1673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3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Новые программы обучения для ОМСУ и активных граждан</a:t>
          </a:r>
          <a:endParaRPr lang="ru-RU" sz="14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706934" y="2321200"/>
        <a:ext cx="1061120" cy="1673981"/>
      </dsp:txXfrm>
    </dsp:sp>
    <dsp:sp modelId="{77845A31-D759-4A2E-B00C-0C219CDFC3B1}">
      <dsp:nvSpPr>
        <dsp:cNvPr id="0" name=""/>
        <dsp:cNvSpPr/>
      </dsp:nvSpPr>
      <dsp:spPr>
        <a:xfrm>
          <a:off x="3614640" y="1596474"/>
          <a:ext cx="306829" cy="306829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CF1D6-498C-4CB4-9A9D-3C094D832D29}">
      <dsp:nvSpPr>
        <dsp:cNvPr id="0" name=""/>
        <dsp:cNvSpPr/>
      </dsp:nvSpPr>
      <dsp:spPr>
        <a:xfrm>
          <a:off x="3748068" y="1749889"/>
          <a:ext cx="1422544" cy="2245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58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Вовлечение в процессы ИБ общественных организаций</a:t>
          </a:r>
          <a:endParaRPr lang="ru-RU" sz="14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3748068" y="1749889"/>
        <a:ext cx="1422544" cy="2245292"/>
      </dsp:txXfrm>
    </dsp:sp>
    <dsp:sp modelId="{44470737-73C6-4139-A377-DF3BB32CC45D}">
      <dsp:nvSpPr>
        <dsp:cNvPr id="0" name=""/>
        <dsp:cNvSpPr/>
      </dsp:nvSpPr>
      <dsp:spPr>
        <a:xfrm>
          <a:off x="4803606" y="1120249"/>
          <a:ext cx="396322" cy="396322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07440-3500-41E9-84F1-96218DD0E7A8}">
      <dsp:nvSpPr>
        <dsp:cNvPr id="0" name=""/>
        <dsp:cNvSpPr/>
      </dsp:nvSpPr>
      <dsp:spPr>
        <a:xfrm>
          <a:off x="5001767" y="1318410"/>
          <a:ext cx="1278458" cy="2676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00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ПРП ИБ в РБ, реализация 10-ти проектов ИБ</a:t>
          </a:r>
          <a:endParaRPr lang="ru-RU" sz="14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5001767" y="1318410"/>
        <a:ext cx="1278458" cy="2676771"/>
      </dsp:txXfrm>
    </dsp:sp>
    <dsp:sp modelId="{EA49BDCB-AFF3-49B4-95C4-53735D4670BF}">
      <dsp:nvSpPr>
        <dsp:cNvPr id="0" name=""/>
        <dsp:cNvSpPr/>
      </dsp:nvSpPr>
      <dsp:spPr>
        <a:xfrm>
          <a:off x="6027729" y="802232"/>
          <a:ext cx="504991" cy="50499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5D1CD-5D52-4A0F-9C05-BA517349E42F}">
      <dsp:nvSpPr>
        <dsp:cNvPr id="0" name=""/>
        <dsp:cNvSpPr/>
      </dsp:nvSpPr>
      <dsp:spPr>
        <a:xfrm>
          <a:off x="6265337" y="1054728"/>
          <a:ext cx="1691003" cy="2940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58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Достижение стратегических индикаторов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 Light" panose="020F0302020204030204" pitchFamily="34" charset="0"/>
              <a:cs typeface="Calibri Light" panose="020F0302020204030204" pitchFamily="34" charset="0"/>
            </a:rPr>
            <a:t>(Стратегия СЭР РБ до 2030 года)</a:t>
          </a:r>
          <a:endParaRPr lang="ru-RU" sz="14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6265337" y="1054728"/>
        <a:ext cx="1691003" cy="2940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B3430-024A-4E68-8447-4A72082C76B9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1956-26DD-4B3D-90A7-1C4A56F64E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22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EA824A-ECAA-4660-A371-1DD77E95C13F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B2BF5-0CB4-441E-9221-38730280707F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61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2488-0C08-4DDB-B725-6EC33921C183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98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1568-BEE3-4C7D-A115-54EF7A0AAE71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21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7FAF-5B05-438C-8B90-F11B876168F4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71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DDF4-BB3D-4076-B2FE-DBEAC599C0C9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57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B127-29CD-4AEA-B10B-37337DC9ACDA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59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8BD0-0531-4CE0-9C00-46F0F35CDE2F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9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692D-75A4-44BC-9E39-43E842783922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27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5A0F-1B34-4FB6-9DB8-0365A305AD40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6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E48E-B4E9-473B-9E0C-FC897DC88542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92A1-A19D-4DDB-8942-8EA8EB5BD8F7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08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F12D-776C-4051-94E9-F059686C7701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04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8FAC-D5CC-42CA-A43C-20DDA017349F}" type="datetime1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2654-BE5B-4BF6-A63D-FC1132CD9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8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estovaOG@isirb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2.gif"/><Relationship Id="rId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23678"/>
            <a:ext cx="7772400" cy="1102519"/>
          </a:xfrm>
        </p:spPr>
        <p:txBody>
          <a:bodyPr>
            <a:noAutofit/>
          </a:bodyPr>
          <a:lstStyle/>
          <a:p>
            <a:r>
              <a:rPr lang="ru-RU" sz="4800" dirty="0" smtClean="0"/>
              <a:t>Инициативное бюджетирование </a:t>
            </a:r>
            <a:br>
              <a:rPr lang="ru-RU" sz="4800" dirty="0" smtClean="0"/>
            </a:br>
            <a:r>
              <a:rPr lang="ru-RU" sz="4800" dirty="0" smtClean="0"/>
              <a:t>в Республике Башкортостан</a:t>
            </a:r>
            <a:endParaRPr lang="ru-RU" sz="4800" dirty="0"/>
          </a:p>
        </p:txBody>
      </p:sp>
      <p:pic>
        <p:nvPicPr>
          <p:cNvPr id="4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92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004" y="749557"/>
            <a:ext cx="9055530" cy="580055"/>
          </a:xfrm>
        </p:spPr>
        <p:txBody>
          <a:bodyPr>
            <a:noAutofit/>
          </a:bodyPr>
          <a:lstStyle/>
          <a:p>
            <a:r>
              <a:rPr lang="ru-RU" sz="3200" cap="all" dirty="0" smtClean="0">
                <a:solidFill>
                  <a:schemeClr val="tx2"/>
                </a:solidFill>
              </a:rPr>
              <a:t>проведения </a:t>
            </a:r>
            <a:r>
              <a:rPr lang="ru-RU" sz="3200" cap="all" dirty="0" smtClean="0">
                <a:solidFill>
                  <a:schemeClr val="accent3"/>
                </a:solidFill>
              </a:rPr>
              <a:t>итоговых собраний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411760" y="3813888"/>
            <a:ext cx="6480720" cy="124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A386-35AB-4FF0-8739-4276316B374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26838" y="2869959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Сотрудники ЦИГИ выборочно посетят итоговые собрания согласно представленным графикам</a:t>
            </a:r>
            <a:endParaRPr lang="ru-RU" sz="20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1347614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tx2"/>
                </a:solidFill>
              </a:rPr>
              <a:t>Графики итоговых собраний участники формируют </a:t>
            </a:r>
            <a:r>
              <a:rPr lang="ru-RU" sz="2000" dirty="0" smtClean="0">
                <a:solidFill>
                  <a:schemeClr val="accent3"/>
                </a:solidFill>
              </a:rPr>
              <a:t>самостоятельно. </a:t>
            </a:r>
            <a:r>
              <a:rPr lang="ru-RU" sz="2000" dirty="0" smtClean="0">
                <a:solidFill>
                  <a:schemeClr val="tx2"/>
                </a:solidFill>
              </a:rPr>
              <a:t>После чего их </a:t>
            </a:r>
            <a:r>
              <a:rPr lang="ru-RU" sz="2000" u="sng" dirty="0" smtClean="0">
                <a:solidFill>
                  <a:schemeClr val="tx2"/>
                </a:solidFill>
              </a:rPr>
              <a:t>необходимо</a:t>
            </a:r>
            <a:r>
              <a:rPr lang="ru-RU" sz="2000" dirty="0" smtClean="0">
                <a:solidFill>
                  <a:schemeClr val="tx2"/>
                </a:solidFill>
              </a:rPr>
              <a:t> отправить на почту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/>
                </a:solidFill>
                <a:hlinkClick r:id="rId2"/>
              </a:rPr>
              <a:t>PestovaOG@isirb.ru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ru-RU" sz="2000" dirty="0" smtClean="0">
                <a:solidFill>
                  <a:schemeClr val="accent3"/>
                </a:solidFill>
              </a:rPr>
              <a:t>до 10 октября.</a:t>
            </a:r>
            <a:endParaRPr lang="en-US" sz="2000" dirty="0" smtClean="0">
              <a:solidFill>
                <a:schemeClr val="accent3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2"/>
                </a:solidFill>
              </a:rPr>
              <a:t>Основная задача – провести все итоговые собрания до </a:t>
            </a:r>
            <a:r>
              <a:rPr lang="ru-RU" sz="2000" dirty="0" smtClean="0">
                <a:solidFill>
                  <a:schemeClr val="accent3"/>
                </a:solidFill>
              </a:rPr>
              <a:t>30 ноября</a:t>
            </a:r>
            <a:endParaRPr lang="ru-RU" sz="2000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1678" y="4004012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accent3"/>
                </a:solidFill>
              </a:rPr>
              <a:t>Видеофиксация</a:t>
            </a:r>
            <a:r>
              <a:rPr lang="ru-RU" sz="2000" dirty="0" smtClean="0">
                <a:solidFill>
                  <a:schemeClr val="tx2"/>
                </a:solidFill>
              </a:rPr>
              <a:t> и </a:t>
            </a:r>
            <a:r>
              <a:rPr lang="ru-RU" sz="2000" dirty="0" err="1" smtClean="0">
                <a:solidFill>
                  <a:schemeClr val="tx2"/>
                </a:solidFill>
              </a:rPr>
              <a:t>фотофиксация</a:t>
            </a:r>
            <a:r>
              <a:rPr lang="ru-RU" sz="2000" dirty="0" smtClean="0">
                <a:solidFill>
                  <a:schemeClr val="tx2"/>
                </a:solidFill>
              </a:rPr>
              <a:t> хода собрания </a:t>
            </a:r>
            <a:r>
              <a:rPr lang="ru-RU" sz="2000" dirty="0" smtClean="0">
                <a:solidFill>
                  <a:schemeClr val="accent3"/>
                </a:solidFill>
              </a:rPr>
              <a:t>обязательны</a:t>
            </a:r>
            <a:endParaRPr lang="ru-RU" sz="2000" dirty="0">
              <a:solidFill>
                <a:schemeClr val="accent3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4129" y="1374074"/>
            <a:ext cx="573455" cy="51893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54129" y="2855416"/>
            <a:ext cx="573455" cy="51893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54129" y="4004012"/>
            <a:ext cx="573455" cy="51893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07504" y="123478"/>
            <a:ext cx="8784976" cy="744010"/>
            <a:chOff x="107504" y="123478"/>
            <a:chExt cx="8784976" cy="744010"/>
          </a:xfrm>
        </p:grpSpPr>
        <p:pic>
          <p:nvPicPr>
            <p:cNvPr id="13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98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17269" y="508717"/>
            <a:ext cx="9055530" cy="858527"/>
          </a:xfrm>
        </p:spPr>
        <p:txBody>
          <a:bodyPr>
            <a:noAutofit/>
          </a:bodyPr>
          <a:lstStyle/>
          <a:p>
            <a:r>
              <a:rPr lang="ru-RU" sz="2800" cap="all" dirty="0" smtClean="0">
                <a:solidFill>
                  <a:schemeClr val="tx2"/>
                </a:solidFill>
              </a:rPr>
              <a:t>Требования к видео собрания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411760" y="3813888"/>
            <a:ext cx="6480720" cy="124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A386-35AB-4FF0-8739-4276316B374A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686" y="1329612"/>
            <a:ext cx="842779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Видео </a:t>
            </a:r>
            <a:r>
              <a:rPr lang="ru-RU" sz="2000" dirty="0">
                <a:solidFill>
                  <a:schemeClr val="tx2"/>
                </a:solidFill>
              </a:rPr>
              <a:t>не обязательно должно содержать полностью весь ход собрания.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</a:rPr>
              <a:t>На видео должно быть </a:t>
            </a:r>
            <a:r>
              <a:rPr lang="ru-RU" sz="2000" dirty="0">
                <a:solidFill>
                  <a:schemeClr val="accent3"/>
                </a:solidFill>
              </a:rPr>
              <a:t>четко видно и слышно </a:t>
            </a:r>
            <a:r>
              <a:rPr lang="ru-RU" sz="2000" dirty="0">
                <a:solidFill>
                  <a:schemeClr val="tx2"/>
                </a:solidFill>
              </a:rPr>
              <a:t>следующее</a:t>
            </a:r>
            <a:r>
              <a:rPr lang="ru-RU" sz="2000" dirty="0" smtClean="0">
                <a:solidFill>
                  <a:schemeClr val="tx2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Весь зал и </a:t>
            </a:r>
            <a:r>
              <a:rPr lang="ru-RU" sz="2000" dirty="0" smtClean="0">
                <a:solidFill>
                  <a:schemeClr val="accent3"/>
                </a:solidFill>
              </a:rPr>
              <a:t>участников</a:t>
            </a:r>
            <a:r>
              <a:rPr lang="ru-RU" sz="2000" dirty="0" smtClean="0">
                <a:solidFill>
                  <a:schemeClr val="tx2"/>
                </a:solidFill>
              </a:rPr>
              <a:t> собрания</a:t>
            </a:r>
            <a:endParaRPr lang="ru-RU" sz="2000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Принятие решения об участии в конкурсе (обсуждение и голосование)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Определение приоритетной проблемы для участия в конкурсе (обсуждение и голосование)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Определение  вклада населения для софинансирования (обсуждение и голосование)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Выборы членов инициативной группы (обсуждение и голосование</a:t>
            </a:r>
            <a:r>
              <a:rPr lang="ru-RU" sz="2000" dirty="0" smtClean="0">
                <a:solidFill>
                  <a:schemeClr val="tx2"/>
                </a:solidFill>
              </a:rPr>
              <a:t>)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3. Видео </a:t>
            </a:r>
            <a:r>
              <a:rPr lang="ru-RU" sz="2000" dirty="0" smtClean="0">
                <a:solidFill>
                  <a:schemeClr val="accent3"/>
                </a:solidFill>
              </a:rPr>
              <a:t>не должно содержать </a:t>
            </a:r>
            <a:r>
              <a:rPr lang="ru-RU" sz="2000" dirty="0" smtClean="0">
                <a:solidFill>
                  <a:schemeClr val="tx2"/>
                </a:solidFill>
              </a:rPr>
              <a:t>изображение одного </a:t>
            </a:r>
            <a:r>
              <a:rPr lang="ru-RU" sz="2000" dirty="0" smtClean="0">
                <a:solidFill>
                  <a:schemeClr val="accent3"/>
                </a:solidFill>
              </a:rPr>
              <a:t>президиума</a:t>
            </a:r>
            <a:r>
              <a:rPr lang="ru-RU" sz="2000" dirty="0" smtClean="0">
                <a:solidFill>
                  <a:schemeClr val="tx2"/>
                </a:solidFill>
              </a:rPr>
              <a:t> на протяжении всего собрания</a:t>
            </a:r>
          </a:p>
        </p:txBody>
      </p:sp>
      <p:pic>
        <p:nvPicPr>
          <p:cNvPr id="7" name="Picture 2" descr="C:\Users\968F~1\AppData\Local\Temp\7zE9EDE.tmp\000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76256" y="463303"/>
            <a:ext cx="817291" cy="80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42111" y="91298"/>
            <a:ext cx="8784976" cy="744010"/>
            <a:chOff x="107504" y="123478"/>
            <a:chExt cx="8784976" cy="744010"/>
          </a:xfrm>
        </p:grpSpPr>
        <p:pic>
          <p:nvPicPr>
            <p:cNvPr id="9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9266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241221" y="314196"/>
            <a:ext cx="8640960" cy="8569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0" strike="noStrike" spc="-1" dirty="0" smtClean="0">
                <a:solidFill>
                  <a:schemeClr val="accent3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  </a:t>
            </a:r>
            <a:r>
              <a:rPr lang="ru-RU" sz="2400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ОСНОВНЫЕ</a:t>
            </a:r>
            <a:r>
              <a:rPr lang="en-US" sz="2400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 </a:t>
            </a:r>
            <a:r>
              <a:rPr lang="ru-RU" sz="2400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ПРОБЛЕМНЫЕ </a:t>
            </a:r>
            <a:r>
              <a:rPr lang="ru-RU" sz="2400" spc="-1" dirty="0" smtClean="0">
                <a:solidFill>
                  <a:schemeClr val="accent3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МОМЕНТЫ</a:t>
            </a:r>
            <a:endParaRPr lang="ru-RU" sz="2400" b="0" strike="noStrike" spc="-1" dirty="0">
              <a:solidFill>
                <a:schemeClr val="accent3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200150"/>
            <a:ext cx="8229240" cy="339417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ru-RU" sz="2400" b="0" strike="noStrike" spc="-1" dirty="0">
                <a:solidFill>
                  <a:schemeClr val="accent3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1) </a:t>
            </a:r>
            <a:r>
              <a:rPr lang="ru-RU" sz="2400" b="0" strike="noStrike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Поздний срок сдачи необходимых документов для проведения проверки достоверности определения сметной стоимости и получения </a:t>
            </a:r>
            <a:r>
              <a:rPr lang="ru-RU" sz="2400" b="0" strike="noStrike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заключения</a:t>
            </a:r>
            <a:endParaRPr lang="ru-RU" sz="2400" b="0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ru-RU" sz="2400" b="0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ru-RU" sz="2400" b="0" strike="noStrike" spc="-1" dirty="0">
                <a:solidFill>
                  <a:schemeClr val="accent3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2) </a:t>
            </a:r>
            <a:r>
              <a:rPr lang="ru-RU" sz="2400" b="0" strike="noStrike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Незарегистрированные права собственности на ряд объектов (кладбища, земельные участки), несоответствие категории земель или разрешенного вида использования требованиям конкурсного отбора</a:t>
            </a:r>
            <a:r>
              <a:rPr lang="ru-RU" sz="2800" b="0" strike="noStrike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 </a:t>
            </a:r>
            <a:r>
              <a:rPr lang="ru-RU" sz="2800" b="0" strike="noStrike" spc="-1" dirty="0" smtClean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 </a:t>
            </a:r>
            <a:endParaRPr lang="ru-RU" sz="2800" b="0" strike="noStrike" spc="-1" dirty="0">
              <a:solidFill>
                <a:srgbClr val="FFFF00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2200-77BB-4476-86A1-32CAE97E62EC}" type="slidenum">
              <a:rPr lang="ru-RU" smtClean="0"/>
              <a:pPr/>
              <a:t>12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65165"/>
            <a:ext cx="8784976" cy="744010"/>
            <a:chOff x="107504" y="123478"/>
            <a:chExt cx="8784976" cy="744010"/>
          </a:xfrm>
        </p:grpSpPr>
        <p:pic>
          <p:nvPicPr>
            <p:cNvPr id="6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60211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66673" y="699542"/>
            <a:ext cx="8640960" cy="8569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ru-RU" sz="2800" b="0" strike="noStrike" spc="-1" dirty="0" smtClean="0">
              <a:solidFill>
                <a:schemeClr val="accent1">
                  <a:lumMod val="75000"/>
                </a:schemeClr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800" b="0" strike="noStrike" spc="-1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КОПИИ ДОКУМЕНТОВ, ПОДТВЕРЖДАЮЩИХ ПРАВО </a:t>
            </a:r>
            <a:r>
              <a:rPr lang="ru-RU" sz="2800" b="0" strike="noStrike" spc="-1" dirty="0" smtClean="0">
                <a:solidFill>
                  <a:srgbClr val="92D050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СОБСТВЕННОСТИ ПОСЕЛЕНИЯ (МУНИЦИПАЛЬНОГО РАЙОНА) НА ОБЪЕКТ</a:t>
            </a:r>
            <a:endParaRPr lang="ru-RU" sz="2800" b="0" strike="noStrike" spc="-1" dirty="0">
              <a:solidFill>
                <a:srgbClr val="92D050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200150"/>
            <a:ext cx="8229240" cy="339417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• Справка о балансовой стоимости </a:t>
            </a:r>
          </a:p>
          <a:p>
            <a:pPr algn="just"/>
            <a:r>
              <a:rPr lang="ru-RU" sz="20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• Кадастровый план или паспорт </a:t>
            </a:r>
          </a:p>
          <a:p>
            <a:pPr algn="just"/>
            <a:r>
              <a:rPr lang="ru-RU" sz="20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• Выписка из ЕГРП или свидетельство о праве собственности </a:t>
            </a:r>
          </a:p>
          <a:p>
            <a:pPr algn="just"/>
            <a:r>
              <a:rPr lang="ru-RU" sz="20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• Государственный акт </a:t>
            </a:r>
          </a:p>
          <a:p>
            <a:pPr algn="just"/>
            <a:r>
              <a:rPr lang="ru-RU" sz="20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• Свидетельство о праве собственности</a:t>
            </a:r>
            <a:endParaRPr lang="ru-RU" sz="20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2200-77BB-4476-86A1-32CAE97E62EC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3232834"/>
            <a:ext cx="1484395" cy="1338275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0" y="65165"/>
            <a:ext cx="8784976" cy="744010"/>
            <a:chOff x="107504" y="123478"/>
            <a:chExt cx="8784976" cy="744010"/>
          </a:xfrm>
        </p:grpSpPr>
        <p:pic>
          <p:nvPicPr>
            <p:cNvPr id="7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675284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130" y="4011910"/>
            <a:ext cx="1131590" cy="1131590"/>
          </a:xfrm>
          <a:prstGeom prst="rect">
            <a:avLst/>
          </a:prstGeom>
        </p:spPr>
      </p:pic>
      <p:sp>
        <p:nvSpPr>
          <p:cNvPr id="11266" name="Rectangle 68"/>
          <p:cNvSpPr>
            <a:spLocks/>
          </p:cNvSpPr>
          <p:nvPr/>
        </p:nvSpPr>
        <p:spPr bwMode="auto">
          <a:xfrm>
            <a:off x="323850" y="141685"/>
            <a:ext cx="8496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26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1" y="4836319"/>
            <a:ext cx="720725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AB9C59-A8A4-49F4-9C7E-78F7E9325C1F}" type="slidenum">
              <a:rPr lang="ru-RU" altLang="ru-RU" sz="1200" b="1" smtClean="0">
                <a:solidFill>
                  <a:srgbClr val="17375E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200" b="1" smtClean="0">
              <a:solidFill>
                <a:srgbClr val="17375E"/>
              </a:solidFill>
              <a:latin typeface="Arial" charset="0"/>
            </a:endParaRPr>
          </a:p>
        </p:txBody>
      </p:sp>
      <p:sp>
        <p:nvSpPr>
          <p:cNvPr id="11270" name="TextBox 3"/>
          <p:cNvSpPr txBox="1">
            <a:spLocks noChangeArrowheads="1"/>
          </p:cNvSpPr>
          <p:nvPr/>
        </p:nvSpPr>
        <p:spPr bwMode="auto">
          <a:xfrm>
            <a:off x="78623" y="664046"/>
            <a:ext cx="89867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ИНФОРМАЦИОННАЯ СИСТЕМА УПРАВЛЕНИЯ ПРОЕКТАМИ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8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PPMI.BASHKORTOSTAN.RU</a:t>
            </a:r>
            <a:endParaRPr lang="ru-RU" altLang="ru-RU" sz="2800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Shape 2"/>
          <p:cNvSpPr txBox="1"/>
          <p:nvPr/>
        </p:nvSpPr>
        <p:spPr>
          <a:xfrm>
            <a:off x="352739" y="1059582"/>
            <a:ext cx="8229240" cy="201967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ru-RU" sz="2400" spc="-1" dirty="0" smtClean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ru-RU" sz="2400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ru-RU" sz="2800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Теперь работа будет осуществляться в усовершенствованной</a:t>
            </a:r>
            <a:r>
              <a:rPr lang="ru-RU" sz="3200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 </a:t>
            </a:r>
            <a:r>
              <a:rPr lang="ru-RU" sz="2800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ИСУ 2.0.</a:t>
            </a: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ru-RU" sz="2800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  <a:p>
            <a:pPr marL="360" algn="just">
              <a:buClr>
                <a:srgbClr val="000000"/>
              </a:buClr>
            </a:pPr>
            <a:r>
              <a:rPr lang="ru-RU" sz="2800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Кураторы должны будут заполнить поля реквизитов в профиле каждого участника для ускорения заключения соглашений с Минфином РБ </a:t>
            </a:r>
            <a:endParaRPr lang="ru-RU" sz="2800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ru-RU" sz="2800" spc="-1" dirty="0" smtClean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ru-RU" sz="2800" b="0" strike="noStrike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17269" y="508717"/>
            <a:ext cx="9055530" cy="858527"/>
          </a:xfrm>
        </p:spPr>
        <p:txBody>
          <a:bodyPr>
            <a:noAutofit/>
          </a:bodyPr>
          <a:lstStyle/>
          <a:p>
            <a:r>
              <a:rPr lang="ru-RU" sz="2800" cap="all" dirty="0" smtClean="0">
                <a:solidFill>
                  <a:schemeClr val="tx2"/>
                </a:solidFill>
              </a:rPr>
              <a:t>Требования к Фотографиям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411760" y="3813888"/>
            <a:ext cx="6480720" cy="124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A386-35AB-4FF0-8739-4276316B374A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686" y="1329612"/>
            <a:ext cx="84277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 smtClean="0">
                <a:solidFill>
                  <a:schemeClr val="tx2"/>
                </a:solidFill>
              </a:rPr>
              <a:t>На фотографиях предварительных и итоговых собраний необходимо зафиксировать  население с плакатом: </a:t>
            </a:r>
            <a:r>
              <a:rPr lang="en-US" sz="2000" dirty="0" smtClean="0">
                <a:solidFill>
                  <a:schemeClr val="tx2"/>
                </a:solidFill>
              </a:rPr>
              <a:t>#</a:t>
            </a:r>
            <a:r>
              <a:rPr lang="ru-RU" sz="2000" smtClean="0">
                <a:solidFill>
                  <a:schemeClr val="tx2"/>
                </a:solidFill>
              </a:rPr>
              <a:t>ППМИ_2019_Наименование </a:t>
            </a:r>
            <a:r>
              <a:rPr lang="ru-RU" sz="2000" dirty="0" smtClean="0">
                <a:solidFill>
                  <a:schemeClr val="tx2"/>
                </a:solidFill>
              </a:rPr>
              <a:t>населенного пункта</a:t>
            </a:r>
          </a:p>
          <a:p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2484276"/>
            <a:ext cx="2495469" cy="25717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4252" y="2653051"/>
            <a:ext cx="3906180" cy="2197227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0" y="65165"/>
            <a:ext cx="8784976" cy="744010"/>
            <a:chOff x="107504" y="123478"/>
            <a:chExt cx="8784976" cy="744010"/>
          </a:xfrm>
        </p:grpSpPr>
        <p:pic>
          <p:nvPicPr>
            <p:cNvPr id="12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94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50577" y="2443200"/>
            <a:ext cx="2487011" cy="27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00001" y="1275606"/>
            <a:ext cx="2107100" cy="261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49523"/>
            <a:ext cx="8090281" cy="994172"/>
          </a:xfrm>
        </p:spPr>
        <p:txBody>
          <a:bodyPr>
            <a:noAutofit/>
          </a:bodyPr>
          <a:lstStyle/>
          <a:p>
            <a:r>
              <a:rPr lang="ru-RU" sz="2700" dirty="0" smtClean="0">
                <a:solidFill>
                  <a:schemeClr val="tx2"/>
                </a:solidFill>
              </a:rPr>
              <a:t>БРЕНДИРОВАНИЕ </a:t>
            </a:r>
            <a:r>
              <a:rPr lang="ru-RU" sz="2700" dirty="0">
                <a:solidFill>
                  <a:schemeClr val="tx2"/>
                </a:solidFill>
              </a:rPr>
              <a:t>ПРОЕКТОВ </a:t>
            </a:r>
            <a:r>
              <a:rPr lang="ru-RU" sz="2700" dirty="0" smtClean="0">
                <a:solidFill>
                  <a:schemeClr val="tx2"/>
                </a:solidFill>
              </a:rPr>
              <a:t>ППМИ</a:t>
            </a:r>
            <a:endParaRPr lang="ru-RU" sz="27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2200-77BB-4476-86A1-32CAE97E62EC}" type="slidenum">
              <a:rPr lang="ru-RU" smtClean="0"/>
              <a:pPr/>
              <a:t>16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07504" y="123478"/>
            <a:ext cx="8784976" cy="744010"/>
            <a:chOff x="107504" y="123478"/>
            <a:chExt cx="8784976" cy="744010"/>
          </a:xfrm>
        </p:grpSpPr>
        <p:pic>
          <p:nvPicPr>
            <p:cNvPr id="7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528042" y="1140983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ru-RU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В связи с празднованием 100-летия со дня образования Республики Башкортостан необходимо провести </a:t>
            </a:r>
            <a:r>
              <a:rPr lang="ru-RU" spc="-1" dirty="0" err="1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брендирование</a:t>
            </a:r>
            <a:r>
              <a:rPr lang="ru-RU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 проектов ППМИ 2016-2018 гг.</a:t>
            </a: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ru-RU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ru-RU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Каждый объект должен быть оборудован информационной доской, содержащей герб МО, логотип 100-летия со дня образования республики, логотип ППМИ, информацию о проекте.</a:t>
            </a: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ru-RU" spc="-1" dirty="0" smtClean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ru-RU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cs typeface="Calibri Light" panose="020F0302020204030204" pitchFamily="34" charset="0"/>
              </a:rPr>
              <a:t>Все необходимые рекомендации будут высланы до конца октября 2018 г.</a:t>
            </a:r>
            <a:endParaRPr lang="ru-RU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ru-RU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5417" y="1450188"/>
            <a:ext cx="6858000" cy="150854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Ремонт СДК </a:t>
            </a:r>
            <a:br>
              <a:rPr lang="ru-RU" sz="4000" b="1" dirty="0" smtClean="0"/>
            </a:br>
            <a:r>
              <a:rPr lang="ru-RU" sz="4000" b="1" dirty="0" smtClean="0"/>
              <a:t>д. </a:t>
            </a:r>
            <a:r>
              <a:rPr lang="ru-RU" sz="4000" b="1" dirty="0" err="1" smtClean="0"/>
              <a:t>Кадыргулово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1332" y="3044429"/>
            <a:ext cx="6858000" cy="1241822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Реализован жителями и спонсорами </a:t>
            </a:r>
            <a:r>
              <a:rPr lang="ru-RU" sz="2000" dirty="0" err="1" smtClean="0"/>
              <a:t>Кадыргуловского</a:t>
            </a:r>
            <a:r>
              <a:rPr lang="ru-RU" sz="2000" dirty="0" smtClean="0"/>
              <a:t> сельского поселения в рамках Программы поддержки местных инициатив Республики Башкортостан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Сумма проекта: 1 230 000 рублей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6320" y="841773"/>
            <a:ext cx="1243013" cy="15644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59832" y="841772"/>
            <a:ext cx="3456384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ППМИ-2016</a:t>
            </a:r>
          </a:p>
        </p:txBody>
      </p:sp>
      <p:pic>
        <p:nvPicPr>
          <p:cNvPr id="6" name="Picture 2" descr="C:\Users\Нелли\Desktop\Буклет\лого ЦИГИ\old-5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841772"/>
            <a:ext cx="1558770" cy="155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01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robschool2.narod.ru/img/1.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429000"/>
            <a:ext cx="3580764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5417" y="1450188"/>
            <a:ext cx="6858000" cy="150854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Ремонт МБОУ СОШ </a:t>
            </a:r>
            <a:br>
              <a:rPr lang="ru-RU" sz="4000" b="1" dirty="0" smtClean="0"/>
            </a:br>
            <a:r>
              <a:rPr lang="ru-RU" sz="4000" b="1" dirty="0" smtClean="0"/>
              <a:t>с. </a:t>
            </a:r>
            <a:r>
              <a:rPr lang="ru-RU" sz="4000" b="1" dirty="0" err="1" smtClean="0"/>
              <a:t>Уязыбашево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1332" y="3044429"/>
            <a:ext cx="6858000" cy="124182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Реализован жителями и спонсорами </a:t>
            </a:r>
            <a:r>
              <a:rPr lang="ru-RU" sz="1800" dirty="0" err="1" smtClean="0"/>
              <a:t>Большекарлинскиого</a:t>
            </a:r>
            <a:r>
              <a:rPr lang="ru-RU" sz="1800" dirty="0" smtClean="0"/>
              <a:t> поселения в рамках Программы поддержки местных инициатив Республики Башкортостан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Сумма проекта: 1 156 000 рублей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7208" y="841269"/>
            <a:ext cx="3456384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ППМИ-2017</a:t>
            </a:r>
          </a:p>
        </p:txBody>
      </p:sp>
      <p:pic>
        <p:nvPicPr>
          <p:cNvPr id="6" name="Picture 2" descr="C:\Users\Нелли\Desktop\Буклет\лого ЦИГИ\old-5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265" y="585103"/>
            <a:ext cx="1558770" cy="155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2904747.ru/shabloni.files/Raion_Miakinskiy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4392" y="643565"/>
            <a:ext cx="1199739" cy="150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3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robschool2.narod.ru/img/1.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429000"/>
            <a:ext cx="3580764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5417" y="1450188"/>
            <a:ext cx="6858000" cy="150854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Ремонт дорожного переезда</a:t>
            </a:r>
            <a:br>
              <a:rPr lang="ru-RU" sz="3200" b="1" dirty="0" smtClean="0"/>
            </a:br>
            <a:r>
              <a:rPr lang="ru-RU" sz="3200" b="1" dirty="0" smtClean="0"/>
              <a:t>с. </a:t>
            </a:r>
            <a:r>
              <a:rPr lang="ru-RU" sz="3200" b="1" dirty="0" err="1" smtClean="0"/>
              <a:t>Дюмеево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1332" y="3044429"/>
            <a:ext cx="6858000" cy="124182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Реализован жителями и спонсорами </a:t>
            </a:r>
            <a:r>
              <a:rPr lang="ru-RU" sz="1800" dirty="0" err="1" smtClean="0"/>
              <a:t>Дюмеевского</a:t>
            </a:r>
            <a:r>
              <a:rPr lang="ru-RU" sz="1800" dirty="0" smtClean="0"/>
              <a:t> сельского поселения в рамках Программы поддержки местных инициатив Республики Башкортостан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Сумма проекта: 1 499 998 рублей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1122115"/>
            <a:ext cx="316835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ППМИ-2018</a:t>
            </a:r>
          </a:p>
        </p:txBody>
      </p:sp>
      <p:pic>
        <p:nvPicPr>
          <p:cNvPr id="6" name="Picture 2" descr="C:\Users\Нелли\Desktop\Буклет\лого ЦИГИ\old-5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1612" y="153543"/>
            <a:ext cx="1558770" cy="155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bankgorodov.ru/public/photos/coa/108_bi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5096" y="337740"/>
            <a:ext cx="1356657" cy="180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70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058" y="1964197"/>
            <a:ext cx="7886700" cy="99417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«Программа </a:t>
            </a:r>
            <a:r>
              <a:rPr lang="ru-RU" sz="5400" dirty="0"/>
              <a:t>поддержки местных </a:t>
            </a:r>
            <a:r>
              <a:rPr lang="ru-RU" sz="5400" dirty="0" smtClean="0"/>
              <a:t>инициатив»</a:t>
            </a:r>
            <a:endParaRPr lang="ru-RU" sz="5400" dirty="0"/>
          </a:p>
        </p:txBody>
      </p:sp>
      <p:pic>
        <p:nvPicPr>
          <p:cNvPr id="3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0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49523"/>
            <a:ext cx="8090281" cy="994172"/>
          </a:xfrm>
        </p:spPr>
        <p:txBody>
          <a:bodyPr>
            <a:noAutofit/>
          </a:bodyPr>
          <a:lstStyle/>
          <a:p>
            <a:r>
              <a:rPr lang="ru-RU" sz="2700" dirty="0" smtClean="0">
                <a:solidFill>
                  <a:schemeClr val="tx2"/>
                </a:solidFill>
              </a:rPr>
              <a:t>БРЕНДИРОВАНИЕ </a:t>
            </a:r>
            <a:r>
              <a:rPr lang="ru-RU" sz="2700" dirty="0">
                <a:solidFill>
                  <a:schemeClr val="tx2"/>
                </a:solidFill>
              </a:rPr>
              <a:t>ПРОЕКТОВ </a:t>
            </a:r>
            <a:r>
              <a:rPr lang="ru-RU" sz="2700" dirty="0" smtClean="0">
                <a:solidFill>
                  <a:schemeClr val="tx2"/>
                </a:solidFill>
              </a:rPr>
              <a:t>ИБ</a:t>
            </a:r>
            <a:endParaRPr lang="ru-RU" sz="27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2200-77BB-4476-86A1-32CAE97E62EC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203598"/>
            <a:ext cx="4932248" cy="36991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107504" y="123478"/>
            <a:ext cx="8784976" cy="744010"/>
            <a:chOff x="107504" y="123478"/>
            <a:chExt cx="8784976" cy="744010"/>
          </a:xfrm>
        </p:grpSpPr>
        <p:pic>
          <p:nvPicPr>
            <p:cNvPr id="10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44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315" y="267494"/>
            <a:ext cx="7886700" cy="9941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ЗАКОНОДАТЕЛЬНЫЕ ОСНОВЫ</a:t>
            </a:r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155201" y="1635646"/>
            <a:ext cx="3995936" cy="1210193"/>
          </a:xfrm>
          <a:prstGeom prst="rect">
            <a:avLst/>
          </a:prstGeom>
        </p:spPr>
        <p:txBody>
          <a:bodyPr vert="horz" lIns="68579" tIns="34289" rIns="68579" bIns="34289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ЦЕЛЕВЫЕ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ИНДИКАТОРЫ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1. Доля расходов консолидированного бюджета РБ через механизмы «Инициативного бюджетирования»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(5%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к 2030 году)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2. Доля населения, вовлеченного в реализацию проектов инициативного бюджетирования (10% к 2030 году) </a:t>
            </a:r>
          </a:p>
        </p:txBody>
      </p:sp>
      <p:pic>
        <p:nvPicPr>
          <p:cNvPr id="5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431699621"/>
              </p:ext>
            </p:extLst>
          </p:nvPr>
        </p:nvGraphicFramePr>
        <p:xfrm>
          <a:off x="-348208" y="99423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Объект 2"/>
          <p:cNvSpPr txBox="1">
            <a:spLocks/>
          </p:cNvSpPr>
          <p:nvPr/>
        </p:nvSpPr>
        <p:spPr>
          <a:xfrm>
            <a:off x="5131837" y="3075806"/>
            <a:ext cx="3995936" cy="1656184"/>
          </a:xfrm>
          <a:prstGeom prst="rect">
            <a:avLst/>
          </a:prstGeom>
        </p:spPr>
        <p:txBody>
          <a:bodyPr vert="horz" lIns="68579" tIns="34289" rIns="68579" bIns="34289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Постановление Правительства Республики Башкортостан №168 от 19 апреля 2018 года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Постановление Правительства Республики Башкортостан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№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61 от 12 февраля 2018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года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Постановление Правительства Республики Башкортостан № 254 от  8 июня 2018 года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32" y="654800"/>
            <a:ext cx="8664263" cy="994172"/>
          </a:xfrm>
        </p:spPr>
        <p:txBody>
          <a:bodyPr>
            <a:noAutofit/>
          </a:bodyPr>
          <a:lstStyle/>
          <a:p>
            <a:r>
              <a:rPr lang="ru-RU" sz="2700" dirty="0"/>
              <a:t>Приоритетная региональная программа «Развитие инициативного бюджетирования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в </a:t>
            </a:r>
            <a:r>
              <a:rPr lang="ru-RU" sz="2700" dirty="0"/>
              <a:t>Республике Башкортостан»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32202" y="1707654"/>
            <a:ext cx="8640960" cy="32088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400" b="1" u="sng" dirty="0">
                <a:cs typeface="Arial" panose="020B0604020202020204" pitchFamily="34" charset="0"/>
              </a:rPr>
              <a:t>ЦЕЛЬ: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>
                <a:cs typeface="Arial" panose="020B0604020202020204" pitchFamily="34" charset="0"/>
              </a:rPr>
              <a:t>Активизация инвестиционной деятельности в Республике Башкортостан, вовлечение граждан в решение вопросов местного значения, территориального развития, поддержка местных сообществ и развитие местного самоуправления 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b="1" u="sng" dirty="0">
                <a:cs typeface="Arial" panose="020B0604020202020204" pitchFamily="34" charset="0"/>
              </a:rPr>
              <a:t>ОСНОВНЫЕ ЗАДАЧИ: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провести научно-исследовательские работы по изучению новых аспектов инициативного бюджетирования и разработать новые практики;</a:t>
            </a:r>
          </a:p>
          <a:p>
            <a:pPr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запустить механизмы инициативного бюджетирования на муниципальном уровне в Республике Башкортостан;</a:t>
            </a:r>
          </a:p>
          <a:p>
            <a:pPr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обеспечить реализацию более 1 тыс. проектов инициативного бюджетирования в год;</a:t>
            </a:r>
          </a:p>
          <a:p>
            <a:pPr>
              <a:spcBef>
                <a:spcPts val="0"/>
              </a:spcBef>
            </a:pPr>
            <a:r>
              <a:rPr lang="ru-RU" sz="1400" dirty="0">
                <a:cs typeface="Arial" panose="020B0604020202020204" pitchFamily="34" charset="0"/>
              </a:rPr>
              <a:t>обучить команды, управляющие проектами инициативного бюджетирования в муниципальных образованиях Республики Башкортостан.</a:t>
            </a:r>
          </a:p>
          <a:p>
            <a:pPr>
              <a:spcBef>
                <a:spcPts val="0"/>
              </a:spcBef>
            </a:pPr>
            <a:endParaRPr lang="ru-RU" sz="14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b="1" u="sng" dirty="0">
                <a:cs typeface="Arial" panose="020B0604020202020204" pitchFamily="34" charset="0"/>
              </a:rPr>
              <a:t>СРОКИ РЕАЛИЗАЦИИ: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>
                <a:cs typeface="Arial" panose="020B0604020202020204" pitchFamily="34" charset="0"/>
              </a:rPr>
              <a:t>2018-2022 годы</a:t>
            </a:r>
          </a:p>
          <a:p>
            <a:pPr marL="0" indent="0">
              <a:buNone/>
            </a:pPr>
            <a:endParaRPr lang="ru-RU" sz="1200" dirty="0">
              <a:cs typeface="Arial" panose="020B0604020202020204" pitchFamily="34" charset="0"/>
            </a:endParaRPr>
          </a:p>
        </p:txBody>
      </p:sp>
      <p:pic>
        <p:nvPicPr>
          <p:cNvPr id="4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4408" y="1504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4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1366" y="579804"/>
            <a:ext cx="7596336" cy="88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999" tIns="26999" rIns="53999" bIns="26999" numCol="1" anchor="ctr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1">
                <a:solidFill>
                  <a:schemeClr val="tx2"/>
                </a:solidFill>
                <a:latin typeface="Arial" charset="0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700" b="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</a:t>
            </a:r>
            <a:r>
              <a:rPr lang="ru-RU" sz="2700" b="0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хема </a:t>
            </a:r>
            <a:r>
              <a:rPr lang="ru-RU" sz="2700" b="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развития инициативного бюджетирования в </a:t>
            </a:r>
            <a:r>
              <a:rPr lang="ru-RU" sz="2700" b="0" dirty="0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Республике Башкортостан</a:t>
            </a:r>
            <a:endParaRPr lang="ru-RU" sz="2700" b="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17D1152-F99D-4CD8-86E3-1BA30ACBA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367" y="2623450"/>
            <a:ext cx="7596336" cy="18057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8971" y="2184872"/>
            <a:ext cx="2376264" cy="438580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79" tIns="34289" rIns="68579" bIns="34289" rtlCol="0">
            <a:spAutoFit/>
          </a:bodyPr>
          <a:lstStyle/>
          <a:p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адаптация новых практик ИБ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2936" y="1970689"/>
            <a:ext cx="2736304" cy="438580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79" tIns="34289" rIns="68579" bIns="34289" rtlCol="0">
            <a:spAutoFit/>
          </a:bodyPr>
          <a:lstStyle/>
          <a:p>
            <a:pPr algn="ctr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Пилотирование  и коррекция новых практик ИБ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3255" y="2184869"/>
            <a:ext cx="2232248" cy="253914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79" tIns="34289" rIns="68579" bIns="34289" rtlCol="0">
            <a:spAutoFit/>
          </a:bodyPr>
          <a:lstStyle/>
          <a:p>
            <a:pPr algn="r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Масштабирование проектов</a:t>
            </a:r>
          </a:p>
        </p:txBody>
      </p:sp>
      <p:pic>
        <p:nvPicPr>
          <p:cNvPr id="10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3541"/>
            <a:ext cx="8847393" cy="99417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ПРОЕКТЫ ПРИОРИТЕТНОЙ </a:t>
            </a:r>
            <a:r>
              <a:rPr lang="ru-RU" sz="2400" dirty="0"/>
              <a:t>РЕГИОНАЛЬНОЙ ПРОГРАММЫ РАЗВИТИЯ ИНИЦИАТИВНОГО БЮДЖЕТИРОВАНИЯ </a:t>
            </a:r>
            <a:br>
              <a:rPr lang="ru-RU" sz="2400" dirty="0"/>
            </a:br>
            <a:r>
              <a:rPr lang="ru-RU" sz="2400" dirty="0"/>
              <a:t>В РБ ДО 2022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1858-31FB-42D9-8F0C-DEE752317B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5" name="Group 172"/>
          <p:cNvGrpSpPr/>
          <p:nvPr/>
        </p:nvGrpSpPr>
        <p:grpSpPr>
          <a:xfrm>
            <a:off x="7195089" y="1968140"/>
            <a:ext cx="884238" cy="949326"/>
            <a:chOff x="6839455" y="1464060"/>
            <a:chExt cx="884238" cy="949326"/>
          </a:xfrm>
        </p:grpSpPr>
        <p:sp>
          <p:nvSpPr>
            <p:cNvPr id="66" name="Freeform 95"/>
            <p:cNvSpPr>
              <a:spLocks/>
            </p:cNvSpPr>
            <p:nvPr/>
          </p:nvSpPr>
          <p:spPr bwMode="auto">
            <a:xfrm>
              <a:off x="6839455" y="1546610"/>
              <a:ext cx="436563" cy="866775"/>
            </a:xfrm>
            <a:custGeom>
              <a:avLst/>
              <a:gdLst/>
              <a:ahLst/>
              <a:cxnLst>
                <a:cxn ang="0">
                  <a:pos x="275" y="249"/>
                </a:cxn>
                <a:cxn ang="0">
                  <a:pos x="159" y="546"/>
                </a:cxn>
                <a:cxn ang="0">
                  <a:pos x="0" y="297"/>
                </a:cxn>
                <a:cxn ang="0">
                  <a:pos x="119" y="0"/>
                </a:cxn>
                <a:cxn ang="0">
                  <a:pos x="275" y="249"/>
                </a:cxn>
              </a:cxnLst>
              <a:rect l="0" t="0" r="r" b="b"/>
              <a:pathLst>
                <a:path w="275" h="546">
                  <a:moveTo>
                    <a:pt x="275" y="249"/>
                  </a:moveTo>
                  <a:lnTo>
                    <a:pt x="159" y="546"/>
                  </a:lnTo>
                  <a:lnTo>
                    <a:pt x="0" y="297"/>
                  </a:lnTo>
                  <a:lnTo>
                    <a:pt x="119" y="0"/>
                  </a:lnTo>
                  <a:lnTo>
                    <a:pt x="275" y="249"/>
                  </a:lnTo>
                  <a:close/>
                </a:path>
              </a:pathLst>
            </a:custGeom>
            <a:solidFill>
              <a:srgbClr val="3BC7E2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67" name="Freeform 97"/>
            <p:cNvSpPr>
              <a:spLocks/>
            </p:cNvSpPr>
            <p:nvPr/>
          </p:nvSpPr>
          <p:spPr bwMode="auto">
            <a:xfrm>
              <a:off x="7091868" y="1837123"/>
              <a:ext cx="631825" cy="576263"/>
            </a:xfrm>
            <a:custGeom>
              <a:avLst/>
              <a:gdLst/>
              <a:ahLst/>
              <a:cxnLst>
                <a:cxn ang="0">
                  <a:pos x="398" y="0"/>
                </a:cxn>
                <a:cxn ang="0">
                  <a:pos x="282" y="296"/>
                </a:cxn>
                <a:cxn ang="0">
                  <a:pos x="0" y="363"/>
                </a:cxn>
                <a:cxn ang="0">
                  <a:pos x="116" y="66"/>
                </a:cxn>
                <a:cxn ang="0">
                  <a:pos x="398" y="0"/>
                </a:cxn>
              </a:cxnLst>
              <a:rect l="0" t="0" r="r" b="b"/>
              <a:pathLst>
                <a:path w="398" h="363">
                  <a:moveTo>
                    <a:pt x="398" y="0"/>
                  </a:moveTo>
                  <a:lnTo>
                    <a:pt x="282" y="296"/>
                  </a:lnTo>
                  <a:lnTo>
                    <a:pt x="0" y="363"/>
                  </a:lnTo>
                  <a:lnTo>
                    <a:pt x="116" y="66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3BC7E2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68" name="Freeform 114"/>
            <p:cNvSpPr>
              <a:spLocks/>
            </p:cNvSpPr>
            <p:nvPr/>
          </p:nvSpPr>
          <p:spPr bwMode="auto">
            <a:xfrm>
              <a:off x="7028368" y="1464060"/>
              <a:ext cx="695325" cy="477838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60" y="11"/>
                </a:cxn>
                <a:cxn ang="0">
                  <a:pos x="117" y="0"/>
                </a:cxn>
                <a:cxn ang="0">
                  <a:pos x="151" y="49"/>
                </a:cxn>
                <a:cxn ang="0">
                  <a:pos x="185" y="99"/>
                </a:cxn>
                <a:cxn ang="0">
                  <a:pos x="127" y="113"/>
                </a:cxn>
                <a:cxn ang="0">
                  <a:pos x="66" y="127"/>
                </a:cxn>
                <a:cxn ang="0">
                  <a:pos x="32" y="73"/>
                </a:cxn>
                <a:cxn ang="0">
                  <a:pos x="0" y="22"/>
                </a:cxn>
              </a:cxnLst>
              <a:rect l="0" t="0" r="r" b="b"/>
              <a:pathLst>
                <a:path w="185" h="127">
                  <a:moveTo>
                    <a:pt x="0" y="22"/>
                  </a:moveTo>
                  <a:cubicBezTo>
                    <a:pt x="20" y="18"/>
                    <a:pt x="40" y="14"/>
                    <a:pt x="60" y="11"/>
                  </a:cubicBezTo>
                  <a:cubicBezTo>
                    <a:pt x="79" y="7"/>
                    <a:pt x="99" y="4"/>
                    <a:pt x="117" y="0"/>
                  </a:cubicBezTo>
                  <a:cubicBezTo>
                    <a:pt x="128" y="16"/>
                    <a:pt x="139" y="32"/>
                    <a:pt x="151" y="49"/>
                  </a:cubicBezTo>
                  <a:cubicBezTo>
                    <a:pt x="162" y="65"/>
                    <a:pt x="174" y="82"/>
                    <a:pt x="185" y="99"/>
                  </a:cubicBezTo>
                  <a:cubicBezTo>
                    <a:pt x="166" y="104"/>
                    <a:pt x="147" y="108"/>
                    <a:pt x="127" y="113"/>
                  </a:cubicBezTo>
                  <a:cubicBezTo>
                    <a:pt x="108" y="117"/>
                    <a:pt x="87" y="122"/>
                    <a:pt x="66" y="127"/>
                  </a:cubicBezTo>
                  <a:cubicBezTo>
                    <a:pt x="55" y="109"/>
                    <a:pt x="43" y="91"/>
                    <a:pt x="32" y="73"/>
                  </a:cubicBezTo>
                  <a:cubicBezTo>
                    <a:pt x="21" y="56"/>
                    <a:pt x="10" y="39"/>
                    <a:pt x="0" y="22"/>
                  </a:cubicBezTo>
                  <a:close/>
                </a:path>
              </a:pathLst>
            </a:custGeom>
            <a:solidFill>
              <a:srgbClr val="3BC7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1247482" y="1650860"/>
            <a:ext cx="3781718" cy="1292657"/>
          </a:xfrm>
          <a:prstGeom prst="rect">
            <a:avLst/>
          </a:prstGeom>
          <a:noFill/>
        </p:spPr>
        <p:txBody>
          <a:bodyPr wrap="square" lIns="91436" tIns="45718" rIns="91436" bIns="45718" numCol="2" rtlCol="0">
            <a:spAutoFit/>
          </a:bodyPr>
          <a:lstStyle/>
          <a:p>
            <a:pPr defTabSz="1031574"/>
            <a:r>
              <a:rPr lang="ru-RU" b="1" dirty="0">
                <a:solidFill>
                  <a:srgbClr val="3D9FAC"/>
                </a:solidFill>
                <a:latin typeface="Arial"/>
              </a:rPr>
              <a:t>Реализуются</a:t>
            </a:r>
            <a:endParaRPr lang="en-US" dirty="0">
              <a:solidFill>
                <a:srgbClr val="3D9FAC"/>
              </a:solidFill>
              <a:latin typeface="Arial"/>
            </a:endParaRPr>
          </a:p>
          <a:p>
            <a:pPr marL="171442" indent="-171442" defTabSz="1031574">
              <a:buFontTx/>
              <a:buChar char="-"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ППМИ</a:t>
            </a:r>
          </a:p>
          <a:p>
            <a:pPr marL="171442" indent="-171442" defTabSz="1031574">
              <a:buFontTx/>
              <a:buChar char="-"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«Реальные дела»</a:t>
            </a:r>
          </a:p>
          <a:p>
            <a:pPr marL="171442" indent="-171442" defTabSz="1031574">
              <a:buFontTx/>
              <a:buChar char="-"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«Башкирские дворики»</a:t>
            </a:r>
          </a:p>
          <a:p>
            <a:pPr defTabSz="1031574"/>
            <a:endParaRPr lang="ru-RU" sz="1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171442" indent="-171442" defTabSz="1031574">
              <a:buFontTx/>
              <a:buChar char="-"/>
            </a:pPr>
            <a:endParaRPr lang="ru-RU" sz="1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171442" indent="-171442" defTabSz="1031574">
              <a:buFontTx/>
              <a:buChar char="-"/>
            </a:pPr>
            <a:endParaRPr lang="ru-RU" sz="1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  <a:p>
            <a:pPr marL="171442" indent="-171442" defTabSz="1031574">
              <a:buFontTx/>
              <a:buChar char="-"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«Наше село»</a:t>
            </a:r>
          </a:p>
          <a:p>
            <a:pPr marL="171442" indent="-171442" defTabSz="1031574">
              <a:buFontTx/>
              <a:buChar char="-"/>
            </a:pP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Доходогенерирующие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проекты</a:t>
            </a:r>
            <a:endParaRPr lang="en-US" sz="1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</p:txBody>
      </p:sp>
      <p:grpSp>
        <p:nvGrpSpPr>
          <p:cNvPr id="70" name="Group 134"/>
          <p:cNvGrpSpPr/>
          <p:nvPr/>
        </p:nvGrpSpPr>
        <p:grpSpPr>
          <a:xfrm>
            <a:off x="620454" y="1706753"/>
            <a:ext cx="648499" cy="649042"/>
            <a:chOff x="3287425" y="1417883"/>
            <a:chExt cx="648499" cy="649042"/>
          </a:xfrm>
        </p:grpSpPr>
        <p:sp>
          <p:nvSpPr>
            <p:cNvPr id="71" name="Oval 72"/>
            <p:cNvSpPr>
              <a:spLocks noChangeAspect="1"/>
            </p:cNvSpPr>
            <p:nvPr/>
          </p:nvSpPr>
          <p:spPr>
            <a:xfrm>
              <a:off x="3287425" y="1417883"/>
              <a:ext cx="648499" cy="649042"/>
            </a:xfrm>
            <a:prstGeom prst="ellipse">
              <a:avLst/>
            </a:prstGeom>
            <a:solidFill>
              <a:srgbClr val="3D9FAC">
                <a:lumMod val="40000"/>
                <a:lumOff val="60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31574">
                <a:defRPr/>
              </a:pPr>
              <a:endParaRPr lang="en-US" sz="100" b="1" kern="0" dirty="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72" name="Oval 73"/>
            <p:cNvSpPr>
              <a:spLocks noChangeAspect="1"/>
            </p:cNvSpPr>
            <p:nvPr/>
          </p:nvSpPr>
          <p:spPr>
            <a:xfrm>
              <a:off x="3362252" y="1492773"/>
              <a:ext cx="498845" cy="499263"/>
            </a:xfrm>
            <a:prstGeom prst="ellipse">
              <a:avLst/>
            </a:prstGeom>
            <a:solidFill>
              <a:srgbClr val="3D9FAC"/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31574">
                <a:defRPr/>
              </a:pPr>
              <a:r>
                <a:rPr lang="en-US" sz="1200" b="1" kern="0" dirty="0">
                  <a:solidFill>
                    <a:prstClr val="white"/>
                  </a:solidFill>
                  <a:latin typeface="Arial"/>
                </a:rPr>
                <a:t>01</a:t>
              </a:r>
              <a:endParaRPr lang="en-US" sz="100" b="1" kern="0" dirty="0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73" name="Group 129"/>
          <p:cNvGrpSpPr/>
          <p:nvPr/>
        </p:nvGrpSpPr>
        <p:grpSpPr>
          <a:xfrm>
            <a:off x="641915" y="2789276"/>
            <a:ext cx="648499" cy="649042"/>
            <a:chOff x="2779491" y="2517212"/>
            <a:chExt cx="648499" cy="649042"/>
          </a:xfrm>
        </p:grpSpPr>
        <p:sp>
          <p:nvSpPr>
            <p:cNvPr id="74" name="Oval 75"/>
            <p:cNvSpPr>
              <a:spLocks noChangeAspect="1"/>
            </p:cNvSpPr>
            <p:nvPr/>
          </p:nvSpPr>
          <p:spPr>
            <a:xfrm>
              <a:off x="2779491" y="2517212"/>
              <a:ext cx="648499" cy="649042"/>
            </a:xfrm>
            <a:prstGeom prst="ellipse">
              <a:avLst/>
            </a:prstGeom>
            <a:solidFill>
              <a:srgbClr val="5B4470">
                <a:lumMod val="40000"/>
                <a:lumOff val="60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31574">
                <a:defRPr/>
              </a:pPr>
              <a:endParaRPr lang="en-US" sz="100" b="1" kern="0" dirty="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75" name="Oval 76"/>
            <p:cNvSpPr>
              <a:spLocks noChangeAspect="1"/>
            </p:cNvSpPr>
            <p:nvPr/>
          </p:nvSpPr>
          <p:spPr>
            <a:xfrm>
              <a:off x="2854318" y="2592102"/>
              <a:ext cx="498845" cy="499263"/>
            </a:xfrm>
            <a:prstGeom prst="ellipse">
              <a:avLst/>
            </a:prstGeom>
            <a:solidFill>
              <a:srgbClr val="5B4470"/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31574">
                <a:defRPr/>
              </a:pPr>
              <a:r>
                <a:rPr lang="en-US" sz="1200" b="1" kern="0" dirty="0">
                  <a:solidFill>
                    <a:prstClr val="white"/>
                  </a:solidFill>
                  <a:latin typeface="Arial"/>
                </a:rPr>
                <a:t>02</a:t>
              </a:r>
            </a:p>
          </p:txBody>
        </p:sp>
      </p:grpSp>
      <p:grpSp>
        <p:nvGrpSpPr>
          <p:cNvPr id="76" name="Group 130"/>
          <p:cNvGrpSpPr/>
          <p:nvPr/>
        </p:nvGrpSpPr>
        <p:grpSpPr>
          <a:xfrm>
            <a:off x="620454" y="3510842"/>
            <a:ext cx="648499" cy="649042"/>
            <a:chOff x="3287425" y="3613920"/>
            <a:chExt cx="648499" cy="649042"/>
          </a:xfrm>
        </p:grpSpPr>
        <p:sp>
          <p:nvSpPr>
            <p:cNvPr id="77" name="Oval 78"/>
            <p:cNvSpPr>
              <a:spLocks noChangeAspect="1"/>
            </p:cNvSpPr>
            <p:nvPr/>
          </p:nvSpPr>
          <p:spPr>
            <a:xfrm>
              <a:off x="3287425" y="3613920"/>
              <a:ext cx="648499" cy="649042"/>
            </a:xfrm>
            <a:prstGeom prst="ellipse">
              <a:avLst/>
            </a:prstGeom>
            <a:solidFill>
              <a:srgbClr val="FEB834">
                <a:lumMod val="40000"/>
                <a:lumOff val="60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31574">
                <a:defRPr/>
              </a:pPr>
              <a:endParaRPr lang="en-US" sz="100" b="1" kern="0" dirty="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78" name="Oval 79"/>
            <p:cNvSpPr>
              <a:spLocks noChangeAspect="1"/>
            </p:cNvSpPr>
            <p:nvPr/>
          </p:nvSpPr>
          <p:spPr>
            <a:xfrm>
              <a:off x="3362252" y="3688810"/>
              <a:ext cx="498845" cy="499263"/>
            </a:xfrm>
            <a:prstGeom prst="ellipse">
              <a:avLst/>
            </a:prstGeom>
            <a:solidFill>
              <a:srgbClr val="FEB834"/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31574">
                <a:defRPr/>
              </a:pPr>
              <a:r>
                <a:rPr lang="en-US" sz="1200" b="1" kern="0" dirty="0">
                  <a:solidFill>
                    <a:prstClr val="white"/>
                  </a:solidFill>
                  <a:latin typeface="Arial"/>
                </a:rPr>
                <a:t>03</a:t>
              </a:r>
            </a:p>
          </p:txBody>
        </p:sp>
      </p:grpSp>
      <p:grpSp>
        <p:nvGrpSpPr>
          <p:cNvPr id="79" name="Group 133"/>
          <p:cNvGrpSpPr/>
          <p:nvPr/>
        </p:nvGrpSpPr>
        <p:grpSpPr>
          <a:xfrm>
            <a:off x="620454" y="4242173"/>
            <a:ext cx="648499" cy="649042"/>
            <a:chOff x="5249342" y="1406453"/>
            <a:chExt cx="648499" cy="649042"/>
          </a:xfrm>
        </p:grpSpPr>
        <p:sp>
          <p:nvSpPr>
            <p:cNvPr id="80" name="Oval 81"/>
            <p:cNvSpPr>
              <a:spLocks noChangeAspect="1"/>
            </p:cNvSpPr>
            <p:nvPr/>
          </p:nvSpPr>
          <p:spPr>
            <a:xfrm>
              <a:off x="5249342" y="1406453"/>
              <a:ext cx="648499" cy="649042"/>
            </a:xfrm>
            <a:prstGeom prst="ellipse">
              <a:avLst/>
            </a:prstGeom>
            <a:solidFill>
              <a:srgbClr val="D7562E">
                <a:lumMod val="40000"/>
                <a:lumOff val="60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31574">
                <a:defRPr/>
              </a:pPr>
              <a:endParaRPr lang="en-US" sz="100" b="1" kern="0" dirty="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81" name="Oval 82"/>
            <p:cNvSpPr>
              <a:spLocks noChangeAspect="1"/>
            </p:cNvSpPr>
            <p:nvPr/>
          </p:nvSpPr>
          <p:spPr>
            <a:xfrm>
              <a:off x="5324169" y="1481343"/>
              <a:ext cx="498845" cy="499263"/>
            </a:xfrm>
            <a:prstGeom prst="ellipse">
              <a:avLst/>
            </a:prstGeom>
            <a:solidFill>
              <a:srgbClr val="D7562E"/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031574">
                <a:defRPr/>
              </a:pPr>
              <a:r>
                <a:rPr lang="en-US" sz="1200" b="1" kern="0" dirty="0">
                  <a:solidFill>
                    <a:prstClr val="white"/>
                  </a:solidFill>
                  <a:latin typeface="Arial"/>
                </a:rPr>
                <a:t>04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1268950" y="2795613"/>
            <a:ext cx="4207709" cy="738664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defTabSz="1031574"/>
            <a:r>
              <a:rPr lang="ru-RU" b="1" dirty="0">
                <a:solidFill>
                  <a:srgbClr val="5B4470"/>
                </a:solidFill>
                <a:latin typeface="Arial"/>
              </a:rPr>
              <a:t>Старт </a:t>
            </a:r>
            <a:r>
              <a:rPr lang="ru-RU" b="1" dirty="0" smtClean="0">
                <a:solidFill>
                  <a:srgbClr val="5B4470"/>
                </a:solidFill>
                <a:latin typeface="Arial"/>
              </a:rPr>
              <a:t>пилота в </a:t>
            </a:r>
            <a:r>
              <a:rPr lang="ru-RU" b="1" dirty="0">
                <a:solidFill>
                  <a:srgbClr val="5B4470"/>
                </a:solidFill>
                <a:latin typeface="Arial"/>
              </a:rPr>
              <a:t>2019 году</a:t>
            </a:r>
            <a:endParaRPr lang="en-US" dirty="0">
              <a:solidFill>
                <a:srgbClr val="5B4470"/>
              </a:solidFill>
              <a:latin typeface="Arial"/>
            </a:endParaRPr>
          </a:p>
          <a:p>
            <a:pPr marL="171442" indent="-171442" defTabSz="1031574">
              <a:buFontTx/>
              <a:buChar char="-"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Вовлечение НКО в процессы ИБ</a:t>
            </a:r>
          </a:p>
          <a:p>
            <a:pPr marL="171442" indent="-171442" defTabSz="1031574">
              <a:buFontTx/>
              <a:buChar char="-"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ТВ-шоу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47488" y="3497416"/>
            <a:ext cx="4207709" cy="73865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defTabSz="1031574"/>
            <a:r>
              <a:rPr lang="ru-RU" b="1" dirty="0">
                <a:solidFill>
                  <a:srgbClr val="FEB834"/>
                </a:solidFill>
                <a:latin typeface="Arial"/>
              </a:rPr>
              <a:t>Старт </a:t>
            </a:r>
            <a:r>
              <a:rPr lang="ru-RU" b="1" dirty="0" smtClean="0">
                <a:solidFill>
                  <a:srgbClr val="FEB834"/>
                </a:solidFill>
                <a:latin typeface="Arial"/>
              </a:rPr>
              <a:t>пилота в </a:t>
            </a:r>
            <a:r>
              <a:rPr lang="ru-RU" b="1" dirty="0">
                <a:solidFill>
                  <a:srgbClr val="FEB834"/>
                </a:solidFill>
                <a:latin typeface="Arial"/>
              </a:rPr>
              <a:t>2020 году</a:t>
            </a:r>
            <a:endParaRPr lang="en-US" dirty="0">
              <a:solidFill>
                <a:srgbClr val="FEB834"/>
              </a:solidFill>
              <a:latin typeface="Arial"/>
            </a:endParaRPr>
          </a:p>
          <a:p>
            <a:pPr marL="171442" indent="-171442" defTabSz="1031574">
              <a:buFontTx/>
              <a:buChar char="-"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Приобретение коммунальной техники</a:t>
            </a:r>
          </a:p>
          <a:p>
            <a:pPr marL="171442" indent="-171442" defTabSz="1031574">
              <a:buFontTx/>
              <a:buChar char="-"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Вовлечение школьников в процессы ИБ </a:t>
            </a:r>
            <a:endParaRPr lang="en-US" sz="1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247488" y="4266847"/>
            <a:ext cx="4207709" cy="553994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defTabSz="1031574"/>
            <a:r>
              <a:rPr lang="ru-RU" b="1" dirty="0">
                <a:solidFill>
                  <a:srgbClr val="D7562E"/>
                </a:solidFill>
                <a:latin typeface="Arial"/>
              </a:rPr>
              <a:t>Старт </a:t>
            </a:r>
            <a:r>
              <a:rPr lang="ru-RU" b="1" dirty="0" smtClean="0">
                <a:solidFill>
                  <a:srgbClr val="D7562E"/>
                </a:solidFill>
                <a:latin typeface="Arial"/>
              </a:rPr>
              <a:t>пилота в </a:t>
            </a:r>
            <a:r>
              <a:rPr lang="ru-RU" b="1" dirty="0">
                <a:solidFill>
                  <a:srgbClr val="D7562E"/>
                </a:solidFill>
                <a:latin typeface="Arial"/>
              </a:rPr>
              <a:t>2021 году </a:t>
            </a:r>
            <a:endParaRPr lang="en-US" dirty="0">
              <a:solidFill>
                <a:srgbClr val="D7562E"/>
              </a:solidFill>
              <a:latin typeface="Arial"/>
            </a:endParaRPr>
          </a:p>
          <a:p>
            <a:pPr defTabSz="1031574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- Реализация проектов ИБ посредством сети Интернет</a:t>
            </a:r>
            <a:endParaRPr lang="en-US" sz="1200" dirty="0">
              <a:solidFill>
                <a:schemeClr val="accent5">
                  <a:lumMod val="50000"/>
                </a:schemeClr>
              </a:solidFill>
              <a:latin typeface="Arial"/>
            </a:endParaRPr>
          </a:p>
        </p:txBody>
      </p:sp>
      <p:grpSp>
        <p:nvGrpSpPr>
          <p:cNvPr id="85" name="Group 173"/>
          <p:cNvGrpSpPr/>
          <p:nvPr/>
        </p:nvGrpSpPr>
        <p:grpSpPr>
          <a:xfrm>
            <a:off x="7507838" y="2360257"/>
            <a:ext cx="1158875" cy="1196975"/>
            <a:chOff x="7152193" y="1856173"/>
            <a:chExt cx="1158875" cy="1196975"/>
          </a:xfrm>
        </p:grpSpPr>
        <p:sp>
          <p:nvSpPr>
            <p:cNvPr id="86" name="Freeform 98"/>
            <p:cNvSpPr>
              <a:spLocks/>
            </p:cNvSpPr>
            <p:nvPr/>
          </p:nvSpPr>
          <p:spPr bwMode="auto">
            <a:xfrm>
              <a:off x="7152193" y="2002223"/>
              <a:ext cx="557213" cy="1050925"/>
            </a:xfrm>
            <a:custGeom>
              <a:avLst/>
              <a:gdLst/>
              <a:ahLst/>
              <a:cxnLst>
                <a:cxn ang="0">
                  <a:pos x="351" y="365"/>
                </a:cxn>
                <a:cxn ang="0">
                  <a:pos x="232" y="662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351" y="365"/>
                </a:cxn>
              </a:cxnLst>
              <a:rect l="0" t="0" r="r" b="b"/>
              <a:pathLst>
                <a:path w="351" h="662">
                  <a:moveTo>
                    <a:pt x="351" y="365"/>
                  </a:moveTo>
                  <a:lnTo>
                    <a:pt x="232" y="662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351" y="365"/>
                  </a:lnTo>
                  <a:close/>
                </a:path>
              </a:pathLst>
            </a:custGeom>
            <a:solidFill>
              <a:srgbClr val="D7562E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87" name="Freeform 99"/>
            <p:cNvSpPr>
              <a:spLocks/>
            </p:cNvSpPr>
            <p:nvPr/>
          </p:nvSpPr>
          <p:spPr bwMode="auto">
            <a:xfrm>
              <a:off x="7339518" y="1856173"/>
              <a:ext cx="971550" cy="72548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81" y="19"/>
                </a:cxn>
                <a:cxn ang="0">
                  <a:pos x="158" y="0"/>
                </a:cxn>
                <a:cxn ang="0">
                  <a:pos x="207" y="71"/>
                </a:cxn>
                <a:cxn ang="0">
                  <a:pos x="258" y="144"/>
                </a:cxn>
                <a:cxn ang="0">
                  <a:pos x="180" y="168"/>
                </a:cxn>
                <a:cxn ang="0">
                  <a:pos x="98" y="193"/>
                </a:cxn>
                <a:cxn ang="0">
                  <a:pos x="48" y="114"/>
                </a:cxn>
                <a:cxn ang="0">
                  <a:pos x="0" y="39"/>
                </a:cxn>
              </a:cxnLst>
              <a:rect l="0" t="0" r="r" b="b"/>
              <a:pathLst>
                <a:path w="258" h="193">
                  <a:moveTo>
                    <a:pt x="0" y="39"/>
                  </a:moveTo>
                  <a:cubicBezTo>
                    <a:pt x="27" y="32"/>
                    <a:pt x="54" y="25"/>
                    <a:pt x="81" y="19"/>
                  </a:cubicBezTo>
                  <a:cubicBezTo>
                    <a:pt x="107" y="13"/>
                    <a:pt x="133" y="6"/>
                    <a:pt x="158" y="0"/>
                  </a:cubicBezTo>
                  <a:cubicBezTo>
                    <a:pt x="174" y="23"/>
                    <a:pt x="190" y="47"/>
                    <a:pt x="207" y="71"/>
                  </a:cubicBezTo>
                  <a:cubicBezTo>
                    <a:pt x="224" y="95"/>
                    <a:pt x="240" y="120"/>
                    <a:pt x="258" y="144"/>
                  </a:cubicBezTo>
                  <a:cubicBezTo>
                    <a:pt x="232" y="152"/>
                    <a:pt x="206" y="160"/>
                    <a:pt x="180" y="168"/>
                  </a:cubicBezTo>
                  <a:cubicBezTo>
                    <a:pt x="153" y="176"/>
                    <a:pt x="126" y="185"/>
                    <a:pt x="98" y="193"/>
                  </a:cubicBezTo>
                  <a:cubicBezTo>
                    <a:pt x="81" y="166"/>
                    <a:pt x="64" y="140"/>
                    <a:pt x="48" y="114"/>
                  </a:cubicBezTo>
                  <a:cubicBezTo>
                    <a:pt x="31" y="89"/>
                    <a:pt x="15" y="64"/>
                    <a:pt x="0" y="39"/>
                  </a:cubicBezTo>
                  <a:close/>
                </a:path>
              </a:pathLst>
            </a:custGeom>
            <a:solidFill>
              <a:srgbClr val="D756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88" name="Freeform 101"/>
            <p:cNvSpPr>
              <a:spLocks/>
            </p:cNvSpPr>
            <p:nvPr/>
          </p:nvSpPr>
          <p:spPr bwMode="auto">
            <a:xfrm>
              <a:off x="7520493" y="2397510"/>
              <a:ext cx="790575" cy="655638"/>
            </a:xfrm>
            <a:custGeom>
              <a:avLst/>
              <a:gdLst/>
              <a:ahLst/>
              <a:cxnLst>
                <a:cxn ang="0">
                  <a:pos x="498" y="0"/>
                </a:cxn>
                <a:cxn ang="0">
                  <a:pos x="380" y="299"/>
                </a:cxn>
                <a:cxn ang="0">
                  <a:pos x="0" y="413"/>
                </a:cxn>
                <a:cxn ang="0">
                  <a:pos x="119" y="116"/>
                </a:cxn>
                <a:cxn ang="0">
                  <a:pos x="498" y="0"/>
                </a:cxn>
              </a:cxnLst>
              <a:rect l="0" t="0" r="r" b="b"/>
              <a:pathLst>
                <a:path w="498" h="413">
                  <a:moveTo>
                    <a:pt x="498" y="0"/>
                  </a:moveTo>
                  <a:lnTo>
                    <a:pt x="380" y="299"/>
                  </a:lnTo>
                  <a:lnTo>
                    <a:pt x="0" y="413"/>
                  </a:lnTo>
                  <a:lnTo>
                    <a:pt x="119" y="116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D7562E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89" name="Group 171"/>
          <p:cNvGrpSpPr/>
          <p:nvPr/>
        </p:nvGrpSpPr>
        <p:grpSpPr>
          <a:xfrm>
            <a:off x="6379114" y="1923702"/>
            <a:ext cx="1189038" cy="1158875"/>
            <a:chOff x="6023480" y="1419610"/>
            <a:chExt cx="1189038" cy="1158875"/>
          </a:xfrm>
        </p:grpSpPr>
        <p:sp>
          <p:nvSpPr>
            <p:cNvPr id="90" name="Freeform 96"/>
            <p:cNvSpPr>
              <a:spLocks/>
            </p:cNvSpPr>
            <p:nvPr/>
          </p:nvSpPr>
          <p:spPr bwMode="auto">
            <a:xfrm>
              <a:off x="6210805" y="1419610"/>
              <a:ext cx="1001713" cy="688975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91" y="15"/>
                </a:cxn>
                <a:cxn ang="0">
                  <a:pos x="177" y="0"/>
                </a:cxn>
                <a:cxn ang="0">
                  <a:pos x="220" y="69"/>
                </a:cxn>
                <a:cxn ang="0">
                  <a:pos x="266" y="141"/>
                </a:cxn>
                <a:cxn ang="0">
                  <a:pos x="178" y="161"/>
                </a:cxn>
                <a:cxn ang="0">
                  <a:pos x="86" y="183"/>
                </a:cxn>
                <a:cxn ang="0">
                  <a:pos x="42" y="106"/>
                </a:cxn>
                <a:cxn ang="0">
                  <a:pos x="0" y="32"/>
                </a:cxn>
              </a:cxnLst>
              <a:rect l="0" t="0" r="r" b="b"/>
              <a:pathLst>
                <a:path w="266" h="183">
                  <a:moveTo>
                    <a:pt x="0" y="32"/>
                  </a:moveTo>
                  <a:cubicBezTo>
                    <a:pt x="31" y="26"/>
                    <a:pt x="61" y="21"/>
                    <a:pt x="91" y="15"/>
                  </a:cubicBezTo>
                  <a:cubicBezTo>
                    <a:pt x="120" y="10"/>
                    <a:pt x="149" y="5"/>
                    <a:pt x="177" y="0"/>
                  </a:cubicBezTo>
                  <a:cubicBezTo>
                    <a:pt x="191" y="22"/>
                    <a:pt x="206" y="45"/>
                    <a:pt x="220" y="69"/>
                  </a:cubicBezTo>
                  <a:cubicBezTo>
                    <a:pt x="235" y="92"/>
                    <a:pt x="250" y="116"/>
                    <a:pt x="266" y="141"/>
                  </a:cubicBezTo>
                  <a:cubicBezTo>
                    <a:pt x="237" y="147"/>
                    <a:pt x="208" y="154"/>
                    <a:pt x="178" y="161"/>
                  </a:cubicBezTo>
                  <a:cubicBezTo>
                    <a:pt x="148" y="168"/>
                    <a:pt x="117" y="176"/>
                    <a:pt x="86" y="183"/>
                  </a:cubicBezTo>
                  <a:cubicBezTo>
                    <a:pt x="71" y="157"/>
                    <a:pt x="56" y="131"/>
                    <a:pt x="42" y="106"/>
                  </a:cubicBezTo>
                  <a:cubicBezTo>
                    <a:pt x="28" y="81"/>
                    <a:pt x="14" y="56"/>
                    <a:pt x="0" y="32"/>
                  </a:cubicBezTo>
                  <a:close/>
                </a:path>
              </a:pathLst>
            </a:custGeom>
            <a:solidFill>
              <a:srgbClr val="D756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91" name="Freeform 102"/>
            <p:cNvSpPr>
              <a:spLocks/>
            </p:cNvSpPr>
            <p:nvPr/>
          </p:nvSpPr>
          <p:spPr bwMode="auto">
            <a:xfrm>
              <a:off x="6345743" y="1949835"/>
              <a:ext cx="866775" cy="628650"/>
            </a:xfrm>
            <a:custGeom>
              <a:avLst/>
              <a:gdLst/>
              <a:ahLst/>
              <a:cxnLst>
                <a:cxn ang="0">
                  <a:pos x="546" y="0"/>
                </a:cxn>
                <a:cxn ang="0">
                  <a:pos x="427" y="296"/>
                </a:cxn>
                <a:cxn ang="0">
                  <a:pos x="0" y="396"/>
                </a:cxn>
                <a:cxn ang="0">
                  <a:pos x="119" y="100"/>
                </a:cxn>
                <a:cxn ang="0">
                  <a:pos x="546" y="0"/>
                </a:cxn>
              </a:cxnLst>
              <a:rect l="0" t="0" r="r" b="b"/>
              <a:pathLst>
                <a:path w="546" h="396">
                  <a:moveTo>
                    <a:pt x="546" y="0"/>
                  </a:moveTo>
                  <a:lnTo>
                    <a:pt x="427" y="296"/>
                  </a:lnTo>
                  <a:lnTo>
                    <a:pt x="0" y="396"/>
                  </a:lnTo>
                  <a:lnTo>
                    <a:pt x="119" y="100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D7562E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92" name="Freeform 104"/>
            <p:cNvSpPr>
              <a:spLocks/>
            </p:cNvSpPr>
            <p:nvPr/>
          </p:nvSpPr>
          <p:spPr bwMode="auto">
            <a:xfrm>
              <a:off x="6023480" y="1540260"/>
              <a:ext cx="511175" cy="1038225"/>
            </a:xfrm>
            <a:custGeom>
              <a:avLst/>
              <a:gdLst/>
              <a:ahLst/>
              <a:cxnLst>
                <a:cxn ang="0">
                  <a:pos x="322" y="358"/>
                </a:cxn>
                <a:cxn ang="0">
                  <a:pos x="203" y="654"/>
                </a:cxn>
                <a:cxn ang="0">
                  <a:pos x="0" y="296"/>
                </a:cxn>
                <a:cxn ang="0">
                  <a:pos x="118" y="0"/>
                </a:cxn>
                <a:cxn ang="0">
                  <a:pos x="322" y="358"/>
                </a:cxn>
              </a:cxnLst>
              <a:rect l="0" t="0" r="r" b="b"/>
              <a:pathLst>
                <a:path w="322" h="654">
                  <a:moveTo>
                    <a:pt x="322" y="358"/>
                  </a:moveTo>
                  <a:lnTo>
                    <a:pt x="203" y="654"/>
                  </a:lnTo>
                  <a:lnTo>
                    <a:pt x="0" y="296"/>
                  </a:lnTo>
                  <a:lnTo>
                    <a:pt x="118" y="0"/>
                  </a:lnTo>
                  <a:lnTo>
                    <a:pt x="322" y="358"/>
                  </a:lnTo>
                  <a:close/>
                </a:path>
              </a:pathLst>
            </a:custGeom>
            <a:solidFill>
              <a:srgbClr val="D7562E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93" name="Group 178"/>
          <p:cNvGrpSpPr/>
          <p:nvPr/>
        </p:nvGrpSpPr>
        <p:grpSpPr>
          <a:xfrm>
            <a:off x="7903886" y="2490461"/>
            <a:ext cx="949325" cy="1095375"/>
            <a:chOff x="7569705" y="2578485"/>
            <a:chExt cx="949325" cy="1095375"/>
          </a:xfrm>
        </p:grpSpPr>
        <p:sp>
          <p:nvSpPr>
            <p:cNvPr id="94" name="Freeform 100"/>
            <p:cNvSpPr>
              <a:spLocks/>
            </p:cNvSpPr>
            <p:nvPr/>
          </p:nvSpPr>
          <p:spPr bwMode="auto">
            <a:xfrm>
              <a:off x="7874505" y="3026160"/>
              <a:ext cx="644525" cy="64770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287" y="297"/>
                </a:cxn>
                <a:cxn ang="0">
                  <a:pos x="0" y="408"/>
                </a:cxn>
                <a:cxn ang="0">
                  <a:pos x="119" y="112"/>
                </a:cxn>
                <a:cxn ang="0">
                  <a:pos x="406" y="0"/>
                </a:cxn>
              </a:cxnLst>
              <a:rect l="0" t="0" r="r" b="b"/>
              <a:pathLst>
                <a:path w="406" h="408">
                  <a:moveTo>
                    <a:pt x="406" y="0"/>
                  </a:moveTo>
                  <a:lnTo>
                    <a:pt x="287" y="297"/>
                  </a:lnTo>
                  <a:lnTo>
                    <a:pt x="0" y="408"/>
                  </a:lnTo>
                  <a:lnTo>
                    <a:pt x="119" y="112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3D9FAC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95" name="Freeform 108"/>
            <p:cNvSpPr>
              <a:spLocks/>
            </p:cNvSpPr>
            <p:nvPr/>
          </p:nvSpPr>
          <p:spPr bwMode="auto">
            <a:xfrm>
              <a:off x="7569705" y="2721360"/>
              <a:ext cx="493713" cy="952500"/>
            </a:xfrm>
            <a:custGeom>
              <a:avLst/>
              <a:gdLst/>
              <a:ahLst/>
              <a:cxnLst>
                <a:cxn ang="0">
                  <a:pos x="311" y="304"/>
                </a:cxn>
                <a:cxn ang="0">
                  <a:pos x="192" y="600"/>
                </a:cxn>
                <a:cxn ang="0">
                  <a:pos x="0" y="297"/>
                </a:cxn>
                <a:cxn ang="0">
                  <a:pos x="119" y="0"/>
                </a:cxn>
                <a:cxn ang="0">
                  <a:pos x="311" y="304"/>
                </a:cxn>
              </a:cxnLst>
              <a:rect l="0" t="0" r="r" b="b"/>
              <a:pathLst>
                <a:path w="311" h="600">
                  <a:moveTo>
                    <a:pt x="311" y="304"/>
                  </a:moveTo>
                  <a:lnTo>
                    <a:pt x="192" y="600"/>
                  </a:lnTo>
                  <a:lnTo>
                    <a:pt x="0" y="297"/>
                  </a:lnTo>
                  <a:lnTo>
                    <a:pt x="119" y="0"/>
                  </a:lnTo>
                  <a:lnTo>
                    <a:pt x="311" y="304"/>
                  </a:lnTo>
                  <a:close/>
                </a:path>
              </a:pathLst>
            </a:custGeom>
            <a:solidFill>
              <a:srgbClr val="3D9FAC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96" name="Freeform 112"/>
            <p:cNvSpPr>
              <a:spLocks/>
            </p:cNvSpPr>
            <p:nvPr/>
          </p:nvSpPr>
          <p:spPr bwMode="auto">
            <a:xfrm>
              <a:off x="7756237" y="2578485"/>
              <a:ext cx="760413" cy="62547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1" y="18"/>
                </a:cxn>
                <a:cxn ang="0">
                  <a:pos x="120" y="0"/>
                </a:cxn>
                <a:cxn ang="0">
                  <a:pos x="160" y="58"/>
                </a:cxn>
                <a:cxn ang="0">
                  <a:pos x="202" y="119"/>
                </a:cxn>
                <a:cxn ang="0">
                  <a:pos x="143" y="142"/>
                </a:cxn>
                <a:cxn ang="0">
                  <a:pos x="81" y="166"/>
                </a:cxn>
                <a:cxn ang="0">
                  <a:pos x="40" y="100"/>
                </a:cxn>
                <a:cxn ang="0">
                  <a:pos x="0" y="38"/>
                </a:cxn>
              </a:cxnLst>
              <a:rect l="0" t="0" r="r" b="b"/>
              <a:pathLst>
                <a:path w="202" h="166">
                  <a:moveTo>
                    <a:pt x="0" y="38"/>
                  </a:moveTo>
                  <a:cubicBezTo>
                    <a:pt x="21" y="31"/>
                    <a:pt x="41" y="24"/>
                    <a:pt x="61" y="18"/>
                  </a:cubicBezTo>
                  <a:cubicBezTo>
                    <a:pt x="81" y="12"/>
                    <a:pt x="101" y="6"/>
                    <a:pt x="120" y="0"/>
                  </a:cubicBezTo>
                  <a:cubicBezTo>
                    <a:pt x="133" y="19"/>
                    <a:pt x="146" y="38"/>
                    <a:pt x="160" y="58"/>
                  </a:cubicBezTo>
                  <a:cubicBezTo>
                    <a:pt x="173" y="78"/>
                    <a:pt x="187" y="98"/>
                    <a:pt x="202" y="119"/>
                  </a:cubicBezTo>
                  <a:cubicBezTo>
                    <a:pt x="182" y="126"/>
                    <a:pt x="163" y="134"/>
                    <a:pt x="143" y="142"/>
                  </a:cubicBezTo>
                  <a:cubicBezTo>
                    <a:pt x="123" y="149"/>
                    <a:pt x="102" y="158"/>
                    <a:pt x="81" y="166"/>
                  </a:cubicBezTo>
                  <a:cubicBezTo>
                    <a:pt x="67" y="144"/>
                    <a:pt x="53" y="122"/>
                    <a:pt x="40" y="100"/>
                  </a:cubicBezTo>
                  <a:cubicBezTo>
                    <a:pt x="26" y="79"/>
                    <a:pt x="13" y="58"/>
                    <a:pt x="0" y="38"/>
                  </a:cubicBezTo>
                  <a:close/>
                </a:path>
              </a:pathLst>
            </a:custGeom>
            <a:solidFill>
              <a:srgbClr val="3D9F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97" name="Group 170"/>
          <p:cNvGrpSpPr/>
          <p:nvPr/>
        </p:nvGrpSpPr>
        <p:grpSpPr>
          <a:xfrm>
            <a:off x="5791741" y="2190392"/>
            <a:ext cx="1004888" cy="1046163"/>
            <a:chOff x="5436105" y="1686310"/>
            <a:chExt cx="1004888" cy="1046163"/>
          </a:xfrm>
        </p:grpSpPr>
        <p:sp>
          <p:nvSpPr>
            <p:cNvPr id="98" name="Freeform 105"/>
            <p:cNvSpPr>
              <a:spLocks/>
            </p:cNvSpPr>
            <p:nvPr/>
          </p:nvSpPr>
          <p:spPr bwMode="auto">
            <a:xfrm>
              <a:off x="5664705" y="2122873"/>
              <a:ext cx="776288" cy="609600"/>
            </a:xfrm>
            <a:custGeom>
              <a:avLst/>
              <a:gdLst/>
              <a:ahLst/>
              <a:cxnLst>
                <a:cxn ang="0">
                  <a:pos x="489" y="0"/>
                </a:cxn>
                <a:cxn ang="0">
                  <a:pos x="370" y="297"/>
                </a:cxn>
                <a:cxn ang="0">
                  <a:pos x="0" y="384"/>
                </a:cxn>
                <a:cxn ang="0">
                  <a:pos x="116" y="88"/>
                </a:cxn>
                <a:cxn ang="0">
                  <a:pos x="489" y="0"/>
                </a:cxn>
              </a:cxnLst>
              <a:rect l="0" t="0" r="r" b="b"/>
              <a:pathLst>
                <a:path w="489" h="384">
                  <a:moveTo>
                    <a:pt x="489" y="0"/>
                  </a:moveTo>
                  <a:lnTo>
                    <a:pt x="370" y="297"/>
                  </a:lnTo>
                  <a:lnTo>
                    <a:pt x="0" y="384"/>
                  </a:lnTo>
                  <a:lnTo>
                    <a:pt x="116" y="88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3D9FAC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99" name="Freeform 106"/>
            <p:cNvSpPr>
              <a:spLocks/>
            </p:cNvSpPr>
            <p:nvPr/>
          </p:nvSpPr>
          <p:spPr bwMode="auto">
            <a:xfrm>
              <a:off x="5436105" y="1791085"/>
              <a:ext cx="412750" cy="941388"/>
            </a:xfrm>
            <a:custGeom>
              <a:avLst/>
              <a:gdLst/>
              <a:ahLst/>
              <a:cxnLst>
                <a:cxn ang="0">
                  <a:pos x="260" y="297"/>
                </a:cxn>
                <a:cxn ang="0">
                  <a:pos x="144" y="593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260" y="297"/>
                </a:cxn>
              </a:cxnLst>
              <a:rect l="0" t="0" r="r" b="b"/>
              <a:pathLst>
                <a:path w="260" h="593">
                  <a:moveTo>
                    <a:pt x="260" y="297"/>
                  </a:moveTo>
                  <a:lnTo>
                    <a:pt x="144" y="593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260" y="297"/>
                  </a:lnTo>
                  <a:close/>
                </a:path>
              </a:pathLst>
            </a:custGeom>
            <a:solidFill>
              <a:srgbClr val="3D9FAC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0" name="Freeform 113"/>
            <p:cNvSpPr>
              <a:spLocks/>
            </p:cNvSpPr>
            <p:nvPr/>
          </p:nvSpPr>
          <p:spPr bwMode="auto">
            <a:xfrm>
              <a:off x="5623430" y="1686310"/>
              <a:ext cx="817563" cy="576263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78" y="14"/>
                </a:cxn>
                <a:cxn ang="0">
                  <a:pos x="152" y="0"/>
                </a:cxn>
                <a:cxn ang="0">
                  <a:pos x="184" y="57"/>
                </a:cxn>
                <a:cxn ang="0">
                  <a:pos x="217" y="116"/>
                </a:cxn>
                <a:cxn ang="0">
                  <a:pos x="141" y="134"/>
                </a:cxn>
                <a:cxn ang="0">
                  <a:pos x="60" y="153"/>
                </a:cxn>
                <a:cxn ang="0">
                  <a:pos x="29" y="89"/>
                </a:cxn>
                <a:cxn ang="0">
                  <a:pos x="0" y="28"/>
                </a:cxn>
              </a:cxnLst>
              <a:rect l="0" t="0" r="r" b="b"/>
              <a:pathLst>
                <a:path w="217" h="153">
                  <a:moveTo>
                    <a:pt x="0" y="28"/>
                  </a:moveTo>
                  <a:cubicBezTo>
                    <a:pt x="26" y="23"/>
                    <a:pt x="52" y="18"/>
                    <a:pt x="78" y="14"/>
                  </a:cubicBezTo>
                  <a:cubicBezTo>
                    <a:pt x="103" y="9"/>
                    <a:pt x="128" y="5"/>
                    <a:pt x="152" y="0"/>
                  </a:cubicBezTo>
                  <a:cubicBezTo>
                    <a:pt x="163" y="19"/>
                    <a:pt x="173" y="38"/>
                    <a:pt x="184" y="57"/>
                  </a:cubicBezTo>
                  <a:cubicBezTo>
                    <a:pt x="195" y="76"/>
                    <a:pt x="206" y="96"/>
                    <a:pt x="217" y="116"/>
                  </a:cubicBezTo>
                  <a:cubicBezTo>
                    <a:pt x="192" y="122"/>
                    <a:pt x="167" y="128"/>
                    <a:pt x="141" y="134"/>
                  </a:cubicBezTo>
                  <a:cubicBezTo>
                    <a:pt x="115" y="140"/>
                    <a:pt x="88" y="146"/>
                    <a:pt x="60" y="153"/>
                  </a:cubicBezTo>
                  <a:cubicBezTo>
                    <a:pt x="50" y="131"/>
                    <a:pt x="39" y="110"/>
                    <a:pt x="29" y="89"/>
                  </a:cubicBezTo>
                  <a:cubicBezTo>
                    <a:pt x="19" y="68"/>
                    <a:pt x="9" y="48"/>
                    <a:pt x="0" y="28"/>
                  </a:cubicBezTo>
                  <a:close/>
                </a:path>
              </a:pathLst>
            </a:custGeom>
            <a:solidFill>
              <a:srgbClr val="3D9FA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01" name="Group 174"/>
          <p:cNvGrpSpPr/>
          <p:nvPr/>
        </p:nvGrpSpPr>
        <p:grpSpPr>
          <a:xfrm>
            <a:off x="6785515" y="2366605"/>
            <a:ext cx="1233488" cy="1270000"/>
            <a:chOff x="6429880" y="1862523"/>
            <a:chExt cx="1233488" cy="1270000"/>
          </a:xfrm>
        </p:grpSpPr>
        <p:sp>
          <p:nvSpPr>
            <p:cNvPr id="102" name="Freeform 103"/>
            <p:cNvSpPr>
              <a:spLocks/>
            </p:cNvSpPr>
            <p:nvPr/>
          </p:nvSpPr>
          <p:spPr bwMode="auto">
            <a:xfrm>
              <a:off x="6429880" y="2024448"/>
              <a:ext cx="544513" cy="1108075"/>
            </a:xfrm>
            <a:custGeom>
              <a:avLst/>
              <a:gdLst/>
              <a:ahLst/>
              <a:cxnLst>
                <a:cxn ang="0">
                  <a:pos x="343" y="399"/>
                </a:cxn>
                <a:cxn ang="0">
                  <a:pos x="225" y="698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343" y="399"/>
                </a:cxn>
              </a:cxnLst>
              <a:rect l="0" t="0" r="r" b="b"/>
              <a:pathLst>
                <a:path w="343" h="698">
                  <a:moveTo>
                    <a:pt x="343" y="399"/>
                  </a:moveTo>
                  <a:lnTo>
                    <a:pt x="225" y="698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343" y="399"/>
                  </a:lnTo>
                  <a:close/>
                </a:path>
              </a:pathLst>
            </a:custGeom>
            <a:solidFill>
              <a:srgbClr val="FEB834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3" name="Freeform 107"/>
            <p:cNvSpPr>
              <a:spLocks/>
            </p:cNvSpPr>
            <p:nvPr/>
          </p:nvSpPr>
          <p:spPr bwMode="auto">
            <a:xfrm>
              <a:off x="6787068" y="2446723"/>
              <a:ext cx="876300" cy="685800"/>
            </a:xfrm>
            <a:custGeom>
              <a:avLst/>
              <a:gdLst/>
              <a:ahLst/>
              <a:cxnLst>
                <a:cxn ang="0">
                  <a:pos x="552" y="0"/>
                </a:cxn>
                <a:cxn ang="0">
                  <a:pos x="434" y="299"/>
                </a:cxn>
                <a:cxn ang="0">
                  <a:pos x="0" y="432"/>
                </a:cxn>
                <a:cxn ang="0">
                  <a:pos x="118" y="133"/>
                </a:cxn>
                <a:cxn ang="0">
                  <a:pos x="552" y="0"/>
                </a:cxn>
              </a:cxnLst>
              <a:rect l="0" t="0" r="r" b="b"/>
              <a:pathLst>
                <a:path w="552" h="432">
                  <a:moveTo>
                    <a:pt x="552" y="0"/>
                  </a:moveTo>
                  <a:lnTo>
                    <a:pt x="434" y="299"/>
                  </a:lnTo>
                  <a:lnTo>
                    <a:pt x="0" y="432"/>
                  </a:lnTo>
                  <a:lnTo>
                    <a:pt x="118" y="133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rgbClr val="FEB834">
                <a:lumMod val="7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4" name="Freeform 115"/>
            <p:cNvSpPr>
              <a:spLocks/>
            </p:cNvSpPr>
            <p:nvPr/>
          </p:nvSpPr>
          <p:spPr bwMode="auto">
            <a:xfrm>
              <a:off x="6614030" y="1862523"/>
              <a:ext cx="1046163" cy="79851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3" y="22"/>
                </a:cxn>
                <a:cxn ang="0">
                  <a:pos x="180" y="0"/>
                </a:cxn>
                <a:cxn ang="0">
                  <a:pos x="228" y="77"/>
                </a:cxn>
                <a:cxn ang="0">
                  <a:pos x="278" y="156"/>
                </a:cxn>
                <a:cxn ang="0">
                  <a:pos x="190" y="183"/>
                </a:cxn>
                <a:cxn ang="0">
                  <a:pos x="95" y="212"/>
                </a:cxn>
                <a:cxn ang="0">
                  <a:pos x="47" y="126"/>
                </a:cxn>
                <a:cxn ang="0">
                  <a:pos x="0" y="44"/>
                </a:cxn>
              </a:cxnLst>
              <a:rect l="0" t="0" r="r" b="b"/>
              <a:pathLst>
                <a:path w="278" h="212">
                  <a:moveTo>
                    <a:pt x="0" y="44"/>
                  </a:moveTo>
                  <a:cubicBezTo>
                    <a:pt x="32" y="36"/>
                    <a:pt x="63" y="29"/>
                    <a:pt x="93" y="22"/>
                  </a:cubicBezTo>
                  <a:cubicBezTo>
                    <a:pt x="123" y="14"/>
                    <a:pt x="152" y="7"/>
                    <a:pt x="180" y="0"/>
                  </a:cubicBezTo>
                  <a:cubicBezTo>
                    <a:pt x="196" y="25"/>
                    <a:pt x="212" y="51"/>
                    <a:pt x="228" y="77"/>
                  </a:cubicBezTo>
                  <a:cubicBezTo>
                    <a:pt x="245" y="103"/>
                    <a:pt x="261" y="129"/>
                    <a:pt x="278" y="156"/>
                  </a:cubicBezTo>
                  <a:cubicBezTo>
                    <a:pt x="249" y="165"/>
                    <a:pt x="220" y="174"/>
                    <a:pt x="190" y="183"/>
                  </a:cubicBezTo>
                  <a:cubicBezTo>
                    <a:pt x="159" y="193"/>
                    <a:pt x="127" y="202"/>
                    <a:pt x="95" y="212"/>
                  </a:cubicBezTo>
                  <a:cubicBezTo>
                    <a:pt x="79" y="183"/>
                    <a:pt x="63" y="154"/>
                    <a:pt x="47" y="126"/>
                  </a:cubicBezTo>
                  <a:cubicBezTo>
                    <a:pt x="31" y="98"/>
                    <a:pt x="15" y="71"/>
                    <a:pt x="0" y="44"/>
                  </a:cubicBezTo>
                  <a:close/>
                </a:path>
              </a:pathLst>
            </a:custGeom>
            <a:solidFill>
              <a:srgbClr val="FEB83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05" name="Group 175"/>
          <p:cNvGrpSpPr/>
          <p:nvPr/>
        </p:nvGrpSpPr>
        <p:grpSpPr>
          <a:xfrm>
            <a:off x="5874289" y="2714266"/>
            <a:ext cx="1320800" cy="1354138"/>
            <a:chOff x="5518655" y="2210185"/>
            <a:chExt cx="1320800" cy="1354138"/>
          </a:xfrm>
        </p:grpSpPr>
        <p:sp>
          <p:nvSpPr>
            <p:cNvPr id="106" name="Freeform 116"/>
            <p:cNvSpPr>
              <a:spLocks/>
            </p:cNvSpPr>
            <p:nvPr/>
          </p:nvSpPr>
          <p:spPr bwMode="auto">
            <a:xfrm>
              <a:off x="5856793" y="2849948"/>
              <a:ext cx="968375" cy="714375"/>
            </a:xfrm>
            <a:custGeom>
              <a:avLst/>
              <a:gdLst/>
              <a:ahLst/>
              <a:cxnLst>
                <a:cxn ang="0">
                  <a:pos x="610" y="0"/>
                </a:cxn>
                <a:cxn ang="0">
                  <a:pos x="493" y="296"/>
                </a:cxn>
                <a:cxn ang="0">
                  <a:pos x="0" y="450"/>
                </a:cxn>
                <a:cxn ang="0">
                  <a:pos x="116" y="154"/>
                </a:cxn>
                <a:cxn ang="0">
                  <a:pos x="610" y="0"/>
                </a:cxn>
              </a:cxnLst>
              <a:rect l="0" t="0" r="r" b="b"/>
              <a:pathLst>
                <a:path w="610" h="450">
                  <a:moveTo>
                    <a:pt x="610" y="0"/>
                  </a:moveTo>
                  <a:lnTo>
                    <a:pt x="493" y="296"/>
                  </a:lnTo>
                  <a:lnTo>
                    <a:pt x="0" y="450"/>
                  </a:lnTo>
                  <a:lnTo>
                    <a:pt x="116" y="154"/>
                  </a:lnTo>
                  <a:lnTo>
                    <a:pt x="610" y="0"/>
                  </a:lnTo>
                  <a:close/>
                </a:path>
              </a:pathLst>
            </a:custGeom>
            <a:solidFill>
              <a:srgbClr val="5B447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7" name="Freeform 117"/>
            <p:cNvSpPr>
              <a:spLocks/>
            </p:cNvSpPr>
            <p:nvPr/>
          </p:nvSpPr>
          <p:spPr bwMode="auto">
            <a:xfrm>
              <a:off x="5518655" y="2402273"/>
              <a:ext cx="527050" cy="1162050"/>
            </a:xfrm>
            <a:custGeom>
              <a:avLst/>
              <a:gdLst/>
              <a:ahLst/>
              <a:cxnLst>
                <a:cxn ang="0">
                  <a:pos x="332" y="436"/>
                </a:cxn>
                <a:cxn ang="0">
                  <a:pos x="213" y="732"/>
                </a:cxn>
                <a:cxn ang="0">
                  <a:pos x="0" y="296"/>
                </a:cxn>
                <a:cxn ang="0">
                  <a:pos x="116" y="0"/>
                </a:cxn>
                <a:cxn ang="0">
                  <a:pos x="332" y="436"/>
                </a:cxn>
              </a:cxnLst>
              <a:rect l="0" t="0" r="r" b="b"/>
              <a:pathLst>
                <a:path w="332" h="732">
                  <a:moveTo>
                    <a:pt x="332" y="436"/>
                  </a:moveTo>
                  <a:lnTo>
                    <a:pt x="213" y="732"/>
                  </a:lnTo>
                  <a:lnTo>
                    <a:pt x="0" y="296"/>
                  </a:lnTo>
                  <a:lnTo>
                    <a:pt x="116" y="0"/>
                  </a:lnTo>
                  <a:lnTo>
                    <a:pt x="332" y="436"/>
                  </a:lnTo>
                  <a:close/>
                </a:path>
              </a:pathLst>
            </a:custGeom>
            <a:solidFill>
              <a:srgbClr val="5B4470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8" name="Freeform 118"/>
            <p:cNvSpPr>
              <a:spLocks/>
            </p:cNvSpPr>
            <p:nvPr/>
          </p:nvSpPr>
          <p:spPr bwMode="auto">
            <a:xfrm>
              <a:off x="5702805" y="2210185"/>
              <a:ext cx="1136650" cy="884238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107" y="24"/>
                </a:cxn>
                <a:cxn ang="0">
                  <a:pos x="207" y="0"/>
                </a:cxn>
                <a:cxn ang="0">
                  <a:pos x="254" y="83"/>
                </a:cxn>
                <a:cxn ang="0">
                  <a:pos x="302" y="170"/>
                </a:cxn>
                <a:cxn ang="0">
                  <a:pos x="200" y="201"/>
                </a:cxn>
                <a:cxn ang="0">
                  <a:pos x="91" y="235"/>
                </a:cxn>
                <a:cxn ang="0">
                  <a:pos x="44" y="140"/>
                </a:cxn>
                <a:cxn ang="0">
                  <a:pos x="0" y="51"/>
                </a:cxn>
              </a:cxnLst>
              <a:rect l="0" t="0" r="r" b="b"/>
              <a:pathLst>
                <a:path w="302" h="235">
                  <a:moveTo>
                    <a:pt x="0" y="51"/>
                  </a:moveTo>
                  <a:cubicBezTo>
                    <a:pt x="37" y="42"/>
                    <a:pt x="72" y="33"/>
                    <a:pt x="107" y="24"/>
                  </a:cubicBezTo>
                  <a:cubicBezTo>
                    <a:pt x="141" y="16"/>
                    <a:pt x="175" y="8"/>
                    <a:pt x="207" y="0"/>
                  </a:cubicBezTo>
                  <a:cubicBezTo>
                    <a:pt x="223" y="27"/>
                    <a:pt x="238" y="55"/>
                    <a:pt x="254" y="83"/>
                  </a:cubicBezTo>
                  <a:cubicBezTo>
                    <a:pt x="269" y="111"/>
                    <a:pt x="286" y="140"/>
                    <a:pt x="302" y="170"/>
                  </a:cubicBezTo>
                  <a:cubicBezTo>
                    <a:pt x="269" y="180"/>
                    <a:pt x="235" y="191"/>
                    <a:pt x="200" y="201"/>
                  </a:cubicBezTo>
                  <a:cubicBezTo>
                    <a:pt x="164" y="212"/>
                    <a:pt x="128" y="223"/>
                    <a:pt x="91" y="235"/>
                  </a:cubicBezTo>
                  <a:cubicBezTo>
                    <a:pt x="75" y="203"/>
                    <a:pt x="59" y="171"/>
                    <a:pt x="44" y="140"/>
                  </a:cubicBezTo>
                  <a:cubicBezTo>
                    <a:pt x="29" y="110"/>
                    <a:pt x="15" y="80"/>
                    <a:pt x="0" y="51"/>
                  </a:cubicBezTo>
                  <a:close/>
                </a:path>
              </a:pathLst>
            </a:custGeom>
            <a:solidFill>
              <a:srgbClr val="5B44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09" name="Freeform 65"/>
          <p:cNvSpPr>
            <a:spLocks noEditPoints="1"/>
          </p:cNvSpPr>
          <p:nvPr/>
        </p:nvSpPr>
        <p:spPr bwMode="auto">
          <a:xfrm rot="20303856">
            <a:off x="7307813" y="2539234"/>
            <a:ext cx="365125" cy="405978"/>
          </a:xfrm>
          <a:custGeom>
            <a:avLst/>
            <a:gdLst/>
            <a:ahLst/>
            <a:cxnLst>
              <a:cxn ang="0">
                <a:pos x="151" y="125"/>
              </a:cxn>
              <a:cxn ang="0">
                <a:pos x="144" y="120"/>
              </a:cxn>
              <a:cxn ang="0">
                <a:pos x="107" y="104"/>
              </a:cxn>
              <a:cxn ang="0">
                <a:pos x="105" y="102"/>
              </a:cxn>
              <a:cxn ang="0">
                <a:pos x="102" y="95"/>
              </a:cxn>
              <a:cxn ang="0">
                <a:pos x="100" y="91"/>
              </a:cxn>
              <a:cxn ang="0">
                <a:pos x="99" y="89"/>
              </a:cxn>
              <a:cxn ang="0">
                <a:pos x="102" y="73"/>
              </a:cxn>
              <a:cxn ang="0">
                <a:pos x="102" y="72"/>
              </a:cxn>
              <a:cxn ang="0">
                <a:pos x="108" y="57"/>
              </a:cxn>
              <a:cxn ang="0">
                <a:pos x="108" y="57"/>
              </a:cxn>
              <a:cxn ang="0">
                <a:pos x="109" y="47"/>
              </a:cxn>
              <a:cxn ang="0">
                <a:pos x="108" y="45"/>
              </a:cxn>
              <a:cxn ang="0">
                <a:pos x="106" y="42"/>
              </a:cxn>
              <a:cxn ang="0">
                <a:pos x="106" y="27"/>
              </a:cxn>
              <a:cxn ang="0">
                <a:pos x="102" y="17"/>
              </a:cxn>
              <a:cxn ang="0">
                <a:pos x="97" y="13"/>
              </a:cxn>
              <a:cxn ang="0">
                <a:pos x="97" y="13"/>
              </a:cxn>
              <a:cxn ang="0">
                <a:pos x="95" y="6"/>
              </a:cxn>
              <a:cxn ang="0">
                <a:pos x="99" y="4"/>
              </a:cxn>
              <a:cxn ang="0">
                <a:pos x="83" y="3"/>
              </a:cxn>
              <a:cxn ang="0">
                <a:pos x="82" y="3"/>
              </a:cxn>
              <a:cxn ang="0">
                <a:pos x="79" y="4"/>
              </a:cxn>
              <a:cxn ang="0">
                <a:pos x="59" y="13"/>
              </a:cxn>
              <a:cxn ang="0">
                <a:pos x="51" y="25"/>
              </a:cxn>
              <a:cxn ang="0">
                <a:pos x="51" y="34"/>
              </a:cxn>
              <a:cxn ang="0">
                <a:pos x="51" y="42"/>
              </a:cxn>
              <a:cxn ang="0">
                <a:pos x="50" y="44"/>
              </a:cxn>
              <a:cxn ang="0">
                <a:pos x="48" y="48"/>
              </a:cxn>
              <a:cxn ang="0">
                <a:pos x="49" y="51"/>
              </a:cxn>
              <a:cxn ang="0">
                <a:pos x="51" y="59"/>
              </a:cxn>
              <a:cxn ang="0">
                <a:pos x="53" y="66"/>
              </a:cxn>
              <a:cxn ang="0">
                <a:pos x="58" y="77"/>
              </a:cxn>
              <a:cxn ang="0">
                <a:pos x="59" y="79"/>
              </a:cxn>
              <a:cxn ang="0">
                <a:pos x="58" y="89"/>
              </a:cxn>
              <a:cxn ang="0">
                <a:pos x="57" y="91"/>
              </a:cxn>
              <a:cxn ang="0">
                <a:pos x="54" y="95"/>
              </a:cxn>
              <a:cxn ang="0">
                <a:pos x="51" y="102"/>
              </a:cxn>
              <a:cxn ang="0">
                <a:pos x="50" y="103"/>
              </a:cxn>
              <a:cxn ang="0">
                <a:pos x="38" y="108"/>
              </a:cxn>
              <a:cxn ang="0">
                <a:pos x="25" y="114"/>
              </a:cxn>
              <a:cxn ang="0">
                <a:pos x="13" y="120"/>
              </a:cxn>
              <a:cxn ang="0">
                <a:pos x="6" y="125"/>
              </a:cxn>
              <a:cxn ang="0">
                <a:pos x="0" y="149"/>
              </a:cxn>
              <a:cxn ang="0">
                <a:pos x="61" y="170"/>
              </a:cxn>
              <a:cxn ang="0">
                <a:pos x="61" y="170"/>
              </a:cxn>
              <a:cxn ang="0">
                <a:pos x="90" y="171"/>
              </a:cxn>
              <a:cxn ang="0">
                <a:pos x="97" y="169"/>
              </a:cxn>
              <a:cxn ang="0">
                <a:pos x="157" y="149"/>
              </a:cxn>
              <a:cxn ang="0">
                <a:pos x="151" y="125"/>
              </a:cxn>
              <a:cxn ang="0">
                <a:pos x="62" y="158"/>
              </a:cxn>
              <a:cxn ang="0">
                <a:pos x="62" y="157"/>
              </a:cxn>
              <a:cxn ang="0">
                <a:pos x="62" y="157"/>
              </a:cxn>
              <a:cxn ang="0">
                <a:pos x="62" y="158"/>
              </a:cxn>
            </a:cxnLst>
            <a:rect l="0" t="0" r="r" b="b"/>
            <a:pathLst>
              <a:path w="157" h="175">
                <a:moveTo>
                  <a:pt x="151" y="125"/>
                </a:moveTo>
                <a:cubicBezTo>
                  <a:pt x="149" y="123"/>
                  <a:pt x="147" y="121"/>
                  <a:pt x="144" y="120"/>
                </a:cubicBezTo>
                <a:cubicBezTo>
                  <a:pt x="132" y="114"/>
                  <a:pt x="120" y="109"/>
                  <a:pt x="107" y="104"/>
                </a:cubicBezTo>
                <a:cubicBezTo>
                  <a:pt x="106" y="103"/>
                  <a:pt x="105" y="103"/>
                  <a:pt x="105" y="102"/>
                </a:cubicBezTo>
                <a:cubicBezTo>
                  <a:pt x="104" y="99"/>
                  <a:pt x="103" y="97"/>
                  <a:pt x="102" y="95"/>
                </a:cubicBezTo>
                <a:cubicBezTo>
                  <a:pt x="102" y="93"/>
                  <a:pt x="101" y="92"/>
                  <a:pt x="100" y="91"/>
                </a:cubicBezTo>
                <a:cubicBezTo>
                  <a:pt x="99" y="91"/>
                  <a:pt x="99" y="90"/>
                  <a:pt x="99" y="89"/>
                </a:cubicBezTo>
                <a:cubicBezTo>
                  <a:pt x="99" y="84"/>
                  <a:pt x="97" y="78"/>
                  <a:pt x="102" y="73"/>
                </a:cubicBezTo>
                <a:cubicBezTo>
                  <a:pt x="102" y="73"/>
                  <a:pt x="102" y="73"/>
                  <a:pt x="102" y="72"/>
                </a:cubicBezTo>
                <a:cubicBezTo>
                  <a:pt x="104" y="68"/>
                  <a:pt x="105" y="62"/>
                  <a:pt x="108" y="57"/>
                </a:cubicBezTo>
                <a:cubicBezTo>
                  <a:pt x="108" y="57"/>
                  <a:pt x="108" y="57"/>
                  <a:pt x="108" y="57"/>
                </a:cubicBezTo>
                <a:cubicBezTo>
                  <a:pt x="108" y="54"/>
                  <a:pt x="108" y="50"/>
                  <a:pt x="109" y="47"/>
                </a:cubicBezTo>
                <a:cubicBezTo>
                  <a:pt x="109" y="46"/>
                  <a:pt x="108" y="46"/>
                  <a:pt x="108" y="45"/>
                </a:cubicBezTo>
                <a:cubicBezTo>
                  <a:pt x="106" y="45"/>
                  <a:pt x="106" y="43"/>
                  <a:pt x="106" y="42"/>
                </a:cubicBezTo>
                <a:cubicBezTo>
                  <a:pt x="106" y="35"/>
                  <a:pt x="106" y="34"/>
                  <a:pt x="106" y="27"/>
                </a:cubicBezTo>
                <a:cubicBezTo>
                  <a:pt x="106" y="24"/>
                  <a:pt x="105" y="20"/>
                  <a:pt x="102" y="17"/>
                </a:cubicBezTo>
                <a:cubicBezTo>
                  <a:pt x="100" y="16"/>
                  <a:pt x="99" y="14"/>
                  <a:pt x="97" y="13"/>
                </a:cubicBezTo>
                <a:cubicBezTo>
                  <a:pt x="97" y="13"/>
                  <a:pt x="97" y="13"/>
                  <a:pt x="97" y="13"/>
                </a:cubicBezTo>
                <a:cubicBezTo>
                  <a:pt x="97" y="13"/>
                  <a:pt x="92" y="9"/>
                  <a:pt x="95" y="6"/>
                </a:cubicBezTo>
                <a:cubicBezTo>
                  <a:pt x="96" y="4"/>
                  <a:pt x="99" y="4"/>
                  <a:pt x="99" y="4"/>
                </a:cubicBezTo>
                <a:cubicBezTo>
                  <a:pt x="99" y="4"/>
                  <a:pt x="95" y="0"/>
                  <a:pt x="83" y="3"/>
                </a:cubicBezTo>
                <a:cubicBezTo>
                  <a:pt x="82" y="3"/>
                  <a:pt x="82" y="3"/>
                  <a:pt x="82" y="3"/>
                </a:cubicBezTo>
                <a:cubicBezTo>
                  <a:pt x="81" y="3"/>
                  <a:pt x="80" y="4"/>
                  <a:pt x="79" y="4"/>
                </a:cubicBezTo>
                <a:cubicBezTo>
                  <a:pt x="72" y="6"/>
                  <a:pt x="65" y="8"/>
                  <a:pt x="59" y="13"/>
                </a:cubicBezTo>
                <a:cubicBezTo>
                  <a:pt x="55" y="16"/>
                  <a:pt x="52" y="20"/>
                  <a:pt x="51" y="25"/>
                </a:cubicBezTo>
                <a:cubicBezTo>
                  <a:pt x="51" y="28"/>
                  <a:pt x="51" y="31"/>
                  <a:pt x="51" y="34"/>
                </a:cubicBezTo>
                <a:cubicBezTo>
                  <a:pt x="51" y="38"/>
                  <a:pt x="51" y="37"/>
                  <a:pt x="51" y="42"/>
                </a:cubicBezTo>
                <a:cubicBezTo>
                  <a:pt x="51" y="43"/>
                  <a:pt x="51" y="44"/>
                  <a:pt x="50" y="44"/>
                </a:cubicBezTo>
                <a:cubicBezTo>
                  <a:pt x="48" y="45"/>
                  <a:pt x="48" y="46"/>
                  <a:pt x="48" y="48"/>
                </a:cubicBezTo>
                <a:cubicBezTo>
                  <a:pt x="49" y="49"/>
                  <a:pt x="48" y="50"/>
                  <a:pt x="49" y="51"/>
                </a:cubicBezTo>
                <a:cubicBezTo>
                  <a:pt x="49" y="54"/>
                  <a:pt x="50" y="57"/>
                  <a:pt x="51" y="59"/>
                </a:cubicBezTo>
                <a:cubicBezTo>
                  <a:pt x="51" y="62"/>
                  <a:pt x="53" y="64"/>
                  <a:pt x="53" y="66"/>
                </a:cubicBezTo>
                <a:cubicBezTo>
                  <a:pt x="54" y="70"/>
                  <a:pt x="55" y="74"/>
                  <a:pt x="58" y="77"/>
                </a:cubicBezTo>
                <a:cubicBezTo>
                  <a:pt x="59" y="78"/>
                  <a:pt x="59" y="79"/>
                  <a:pt x="59" y="79"/>
                </a:cubicBezTo>
                <a:cubicBezTo>
                  <a:pt x="59" y="83"/>
                  <a:pt x="58" y="86"/>
                  <a:pt x="58" y="89"/>
                </a:cubicBezTo>
                <a:cubicBezTo>
                  <a:pt x="58" y="90"/>
                  <a:pt x="57" y="91"/>
                  <a:pt x="57" y="91"/>
                </a:cubicBezTo>
                <a:cubicBezTo>
                  <a:pt x="54" y="91"/>
                  <a:pt x="54" y="93"/>
                  <a:pt x="54" y="95"/>
                </a:cubicBezTo>
                <a:cubicBezTo>
                  <a:pt x="53" y="97"/>
                  <a:pt x="52" y="99"/>
                  <a:pt x="51" y="102"/>
                </a:cubicBezTo>
                <a:cubicBezTo>
                  <a:pt x="51" y="102"/>
                  <a:pt x="50" y="103"/>
                  <a:pt x="50" y="103"/>
                </a:cubicBezTo>
                <a:cubicBezTo>
                  <a:pt x="46" y="105"/>
                  <a:pt x="42" y="107"/>
                  <a:pt x="38" y="108"/>
                </a:cubicBezTo>
                <a:cubicBezTo>
                  <a:pt x="33" y="110"/>
                  <a:pt x="29" y="112"/>
                  <a:pt x="25" y="114"/>
                </a:cubicBezTo>
                <a:cubicBezTo>
                  <a:pt x="21" y="116"/>
                  <a:pt x="17" y="118"/>
                  <a:pt x="13" y="120"/>
                </a:cubicBezTo>
                <a:cubicBezTo>
                  <a:pt x="10" y="122"/>
                  <a:pt x="8" y="123"/>
                  <a:pt x="6" y="125"/>
                </a:cubicBezTo>
                <a:cubicBezTo>
                  <a:pt x="0" y="149"/>
                  <a:pt x="0" y="149"/>
                  <a:pt x="0" y="149"/>
                </a:cubicBezTo>
                <a:cubicBezTo>
                  <a:pt x="24" y="149"/>
                  <a:pt x="39" y="165"/>
                  <a:pt x="61" y="170"/>
                </a:cubicBezTo>
                <a:cubicBezTo>
                  <a:pt x="61" y="170"/>
                  <a:pt x="61" y="170"/>
                  <a:pt x="61" y="170"/>
                </a:cubicBezTo>
                <a:cubicBezTo>
                  <a:pt x="61" y="170"/>
                  <a:pt x="77" y="175"/>
                  <a:pt x="90" y="171"/>
                </a:cubicBezTo>
                <a:cubicBezTo>
                  <a:pt x="93" y="171"/>
                  <a:pt x="95" y="170"/>
                  <a:pt x="97" y="169"/>
                </a:cubicBezTo>
                <a:cubicBezTo>
                  <a:pt x="117" y="162"/>
                  <a:pt x="143" y="149"/>
                  <a:pt x="157" y="149"/>
                </a:cubicBezTo>
                <a:lnTo>
                  <a:pt x="151" y="125"/>
                </a:lnTo>
                <a:close/>
                <a:moveTo>
                  <a:pt x="62" y="158"/>
                </a:moveTo>
                <a:cubicBezTo>
                  <a:pt x="62" y="157"/>
                  <a:pt x="62" y="157"/>
                  <a:pt x="62" y="157"/>
                </a:cubicBezTo>
                <a:cubicBezTo>
                  <a:pt x="62" y="157"/>
                  <a:pt x="62" y="157"/>
                  <a:pt x="62" y="157"/>
                </a:cubicBezTo>
                <a:lnTo>
                  <a:pt x="62" y="158"/>
                </a:ln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031574">
              <a:defRPr/>
            </a:pPr>
            <a:endParaRPr lang="en-US" sz="20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0" name="Freeform 101"/>
          <p:cNvSpPr>
            <a:spLocks noEditPoints="1"/>
          </p:cNvSpPr>
          <p:nvPr/>
        </p:nvSpPr>
        <p:spPr bwMode="auto">
          <a:xfrm>
            <a:off x="6364412" y="2942896"/>
            <a:ext cx="447459" cy="413975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031574">
              <a:defRPr/>
            </a:pPr>
            <a:endParaRPr lang="en-US" sz="20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1" name="Freeform 66"/>
          <p:cNvSpPr>
            <a:spLocks noEditPoints="1"/>
          </p:cNvSpPr>
          <p:nvPr/>
        </p:nvSpPr>
        <p:spPr bwMode="auto">
          <a:xfrm>
            <a:off x="6255289" y="2395094"/>
            <a:ext cx="247650" cy="192088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031574">
              <a:defRPr/>
            </a:pPr>
            <a:endParaRPr lang="en-US" sz="20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2" name="Freeform 64"/>
          <p:cNvSpPr>
            <a:spLocks noEditPoints="1"/>
          </p:cNvSpPr>
          <p:nvPr/>
        </p:nvSpPr>
        <p:spPr bwMode="auto">
          <a:xfrm rot="19719836">
            <a:off x="8368627" y="2618896"/>
            <a:ext cx="229058" cy="344873"/>
          </a:xfrm>
          <a:custGeom>
            <a:avLst/>
            <a:gdLst/>
            <a:ahLst/>
            <a:cxnLst>
              <a:cxn ang="0">
                <a:pos x="37" y="20"/>
              </a:cxn>
              <a:cxn ang="0">
                <a:pos x="20" y="40"/>
              </a:cxn>
              <a:cxn ang="0">
                <a:pos x="11" y="47"/>
              </a:cxn>
              <a:cxn ang="0">
                <a:pos x="11" y="48"/>
              </a:cxn>
              <a:cxn ang="0">
                <a:pos x="15" y="54"/>
              </a:cxn>
              <a:cxn ang="0">
                <a:pos x="7" y="62"/>
              </a:cxn>
              <a:cxn ang="0">
                <a:pos x="0" y="54"/>
              </a:cxn>
              <a:cxn ang="0">
                <a:pos x="4" y="48"/>
              </a:cxn>
              <a:cxn ang="0">
                <a:pos x="4" y="15"/>
              </a:cxn>
              <a:cxn ang="0">
                <a:pos x="0" y="8"/>
              </a:cxn>
              <a:cxn ang="0">
                <a:pos x="7" y="0"/>
              </a:cxn>
              <a:cxn ang="0">
                <a:pos x="15" y="8"/>
              </a:cxn>
              <a:cxn ang="0">
                <a:pos x="11" y="15"/>
              </a:cxn>
              <a:cxn ang="0">
                <a:pos x="11" y="35"/>
              </a:cxn>
              <a:cxn ang="0">
                <a:pos x="18" y="33"/>
              </a:cxn>
              <a:cxn ang="0">
                <a:pos x="29" y="20"/>
              </a:cxn>
              <a:cxn ang="0">
                <a:pos x="25" y="13"/>
              </a:cxn>
              <a:cxn ang="0">
                <a:pos x="33" y="6"/>
              </a:cxn>
              <a:cxn ang="0">
                <a:pos x="41" y="13"/>
              </a:cxn>
              <a:cxn ang="0">
                <a:pos x="37" y="20"/>
              </a:cxn>
              <a:cxn ang="0">
                <a:pos x="7" y="4"/>
              </a:cxn>
              <a:cxn ang="0">
                <a:pos x="4" y="8"/>
              </a:cxn>
              <a:cxn ang="0">
                <a:pos x="7" y="12"/>
              </a:cxn>
              <a:cxn ang="0">
                <a:pos x="11" y="8"/>
              </a:cxn>
              <a:cxn ang="0">
                <a:pos x="7" y="4"/>
              </a:cxn>
              <a:cxn ang="0">
                <a:pos x="7" y="51"/>
              </a:cxn>
              <a:cxn ang="0">
                <a:pos x="4" y="54"/>
              </a:cxn>
              <a:cxn ang="0">
                <a:pos x="7" y="58"/>
              </a:cxn>
              <a:cxn ang="0">
                <a:pos x="11" y="54"/>
              </a:cxn>
              <a:cxn ang="0">
                <a:pos x="7" y="51"/>
              </a:cxn>
              <a:cxn ang="0">
                <a:pos x="33" y="9"/>
              </a:cxn>
              <a:cxn ang="0">
                <a:pos x="29" y="13"/>
              </a:cxn>
              <a:cxn ang="0">
                <a:pos x="33" y="17"/>
              </a:cxn>
              <a:cxn ang="0">
                <a:pos x="37" y="13"/>
              </a:cxn>
              <a:cxn ang="0">
                <a:pos x="33" y="9"/>
              </a:cxn>
            </a:cxnLst>
            <a:rect l="0" t="0" r="r" b="b"/>
            <a:pathLst>
              <a:path w="41" h="62">
                <a:moveTo>
                  <a:pt x="37" y="20"/>
                </a:moveTo>
                <a:cubicBezTo>
                  <a:pt x="37" y="34"/>
                  <a:pt x="27" y="38"/>
                  <a:pt x="20" y="40"/>
                </a:cubicBezTo>
                <a:cubicBezTo>
                  <a:pt x="13" y="42"/>
                  <a:pt x="11" y="43"/>
                  <a:pt x="11" y="47"/>
                </a:cubicBezTo>
                <a:cubicBezTo>
                  <a:pt x="11" y="48"/>
                  <a:pt x="11" y="48"/>
                  <a:pt x="11" y="48"/>
                </a:cubicBezTo>
                <a:cubicBezTo>
                  <a:pt x="14" y="49"/>
                  <a:pt x="15" y="52"/>
                  <a:pt x="15" y="54"/>
                </a:cubicBezTo>
                <a:cubicBezTo>
                  <a:pt x="15" y="59"/>
                  <a:pt x="12" y="62"/>
                  <a:pt x="7" y="62"/>
                </a:cubicBezTo>
                <a:cubicBezTo>
                  <a:pt x="3" y="62"/>
                  <a:pt x="0" y="59"/>
                  <a:pt x="0" y="54"/>
                </a:cubicBezTo>
                <a:cubicBezTo>
                  <a:pt x="0" y="52"/>
                  <a:pt x="1" y="49"/>
                  <a:pt x="4" y="48"/>
                </a:cubicBezTo>
                <a:cubicBezTo>
                  <a:pt x="4" y="15"/>
                  <a:pt x="4" y="15"/>
                  <a:pt x="4" y="15"/>
                </a:cubicBezTo>
                <a:cubicBezTo>
                  <a:pt x="1" y="14"/>
                  <a:pt x="0" y="11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12" y="0"/>
                  <a:pt x="15" y="4"/>
                  <a:pt x="15" y="8"/>
                </a:cubicBezTo>
                <a:cubicBezTo>
                  <a:pt x="15" y="11"/>
                  <a:pt x="14" y="14"/>
                  <a:pt x="11" y="15"/>
                </a:cubicBezTo>
                <a:cubicBezTo>
                  <a:pt x="11" y="35"/>
                  <a:pt x="11" y="35"/>
                  <a:pt x="11" y="35"/>
                </a:cubicBezTo>
                <a:cubicBezTo>
                  <a:pt x="13" y="34"/>
                  <a:pt x="16" y="33"/>
                  <a:pt x="18" y="33"/>
                </a:cubicBezTo>
                <a:cubicBezTo>
                  <a:pt x="25" y="30"/>
                  <a:pt x="29" y="28"/>
                  <a:pt x="29" y="20"/>
                </a:cubicBezTo>
                <a:cubicBezTo>
                  <a:pt x="27" y="19"/>
                  <a:pt x="25" y="16"/>
                  <a:pt x="25" y="13"/>
                </a:cubicBezTo>
                <a:cubicBezTo>
                  <a:pt x="25" y="9"/>
                  <a:pt x="29" y="6"/>
                  <a:pt x="33" y="6"/>
                </a:cubicBezTo>
                <a:cubicBezTo>
                  <a:pt x="37" y="6"/>
                  <a:pt x="41" y="9"/>
                  <a:pt x="41" y="13"/>
                </a:cubicBezTo>
                <a:cubicBezTo>
                  <a:pt x="41" y="16"/>
                  <a:pt x="39" y="19"/>
                  <a:pt x="37" y="20"/>
                </a:cubicBezTo>
                <a:close/>
                <a:moveTo>
                  <a:pt x="7" y="4"/>
                </a:moveTo>
                <a:cubicBezTo>
                  <a:pt x="5" y="4"/>
                  <a:pt x="4" y="6"/>
                  <a:pt x="4" y="8"/>
                </a:cubicBezTo>
                <a:cubicBezTo>
                  <a:pt x="4" y="10"/>
                  <a:pt x="5" y="12"/>
                  <a:pt x="7" y="12"/>
                </a:cubicBezTo>
                <a:cubicBezTo>
                  <a:pt x="10" y="12"/>
                  <a:pt x="11" y="10"/>
                  <a:pt x="11" y="8"/>
                </a:cubicBezTo>
                <a:cubicBezTo>
                  <a:pt x="11" y="6"/>
                  <a:pt x="10" y="4"/>
                  <a:pt x="7" y="4"/>
                </a:cubicBezTo>
                <a:close/>
                <a:moveTo>
                  <a:pt x="7" y="51"/>
                </a:moveTo>
                <a:cubicBezTo>
                  <a:pt x="5" y="51"/>
                  <a:pt x="4" y="52"/>
                  <a:pt x="4" y="54"/>
                </a:cubicBezTo>
                <a:cubicBezTo>
                  <a:pt x="4" y="57"/>
                  <a:pt x="5" y="58"/>
                  <a:pt x="7" y="58"/>
                </a:cubicBezTo>
                <a:cubicBezTo>
                  <a:pt x="10" y="58"/>
                  <a:pt x="11" y="57"/>
                  <a:pt x="11" y="54"/>
                </a:cubicBezTo>
                <a:cubicBezTo>
                  <a:pt x="11" y="52"/>
                  <a:pt x="10" y="51"/>
                  <a:pt x="7" y="51"/>
                </a:cubicBezTo>
                <a:close/>
                <a:moveTo>
                  <a:pt x="33" y="9"/>
                </a:moveTo>
                <a:cubicBezTo>
                  <a:pt x="31" y="9"/>
                  <a:pt x="29" y="11"/>
                  <a:pt x="29" y="13"/>
                </a:cubicBezTo>
                <a:cubicBezTo>
                  <a:pt x="29" y="15"/>
                  <a:pt x="31" y="17"/>
                  <a:pt x="33" y="17"/>
                </a:cubicBezTo>
                <a:cubicBezTo>
                  <a:pt x="35" y="17"/>
                  <a:pt x="37" y="15"/>
                  <a:pt x="37" y="13"/>
                </a:cubicBezTo>
                <a:cubicBezTo>
                  <a:pt x="37" y="11"/>
                  <a:pt x="35" y="9"/>
                  <a:pt x="33" y="9"/>
                </a:cubicBez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031574">
              <a:defRPr/>
            </a:pPr>
            <a:endParaRPr lang="en-US" sz="20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3" name="Freeform 118"/>
          <p:cNvSpPr>
            <a:spLocks noEditPoints="1"/>
          </p:cNvSpPr>
          <p:nvPr/>
        </p:nvSpPr>
        <p:spPr bwMode="auto">
          <a:xfrm>
            <a:off x="6969664" y="2136425"/>
            <a:ext cx="236538" cy="230188"/>
          </a:xfrm>
          <a:custGeom>
            <a:avLst/>
            <a:gdLst/>
            <a:ahLst/>
            <a:cxnLst>
              <a:cxn ang="0">
                <a:pos x="53" y="58"/>
              </a:cxn>
              <a:cxn ang="0">
                <a:pos x="31" y="67"/>
              </a:cxn>
              <a:cxn ang="0">
                <a:pos x="0" y="36"/>
              </a:cxn>
              <a:cxn ang="0">
                <a:pos x="31" y="5"/>
              </a:cxn>
              <a:cxn ang="0">
                <a:pos x="31" y="36"/>
              </a:cxn>
              <a:cxn ang="0">
                <a:pos x="53" y="58"/>
              </a:cxn>
              <a:cxn ang="0">
                <a:pos x="36" y="31"/>
              </a:cxn>
              <a:cxn ang="0">
                <a:pos x="36" y="0"/>
              </a:cxn>
              <a:cxn ang="0">
                <a:pos x="67" y="31"/>
              </a:cxn>
              <a:cxn ang="0">
                <a:pos x="36" y="31"/>
              </a:cxn>
              <a:cxn ang="0">
                <a:pos x="69" y="36"/>
              </a:cxn>
              <a:cxn ang="0">
                <a:pos x="60" y="58"/>
              </a:cxn>
              <a:cxn ang="0">
                <a:pos x="38" y="36"/>
              </a:cxn>
              <a:cxn ang="0">
                <a:pos x="69" y="36"/>
              </a:cxn>
            </a:cxnLst>
            <a:rect l="0" t="0" r="r" b="b"/>
            <a:pathLst>
              <a:path w="69" h="67">
                <a:moveTo>
                  <a:pt x="53" y="58"/>
                </a:moveTo>
                <a:cubicBezTo>
                  <a:pt x="47" y="64"/>
                  <a:pt x="39" y="67"/>
                  <a:pt x="31" y="67"/>
                </a:cubicBezTo>
                <a:cubicBezTo>
                  <a:pt x="14" y="67"/>
                  <a:pt x="0" y="53"/>
                  <a:pt x="0" y="36"/>
                </a:cubicBezTo>
                <a:cubicBezTo>
                  <a:pt x="0" y="19"/>
                  <a:pt x="14" y="5"/>
                  <a:pt x="31" y="5"/>
                </a:cubicBezTo>
                <a:cubicBezTo>
                  <a:pt x="31" y="36"/>
                  <a:pt x="31" y="36"/>
                  <a:pt x="31" y="36"/>
                </a:cubicBezTo>
                <a:lnTo>
                  <a:pt x="53" y="58"/>
                </a:lnTo>
                <a:close/>
                <a:moveTo>
                  <a:pt x="36" y="31"/>
                </a:moveTo>
                <a:cubicBezTo>
                  <a:pt x="36" y="0"/>
                  <a:pt x="36" y="0"/>
                  <a:pt x="36" y="0"/>
                </a:cubicBezTo>
                <a:cubicBezTo>
                  <a:pt x="53" y="0"/>
                  <a:pt x="67" y="14"/>
                  <a:pt x="67" y="31"/>
                </a:cubicBezTo>
                <a:lnTo>
                  <a:pt x="36" y="31"/>
                </a:lnTo>
                <a:close/>
                <a:moveTo>
                  <a:pt x="69" y="36"/>
                </a:moveTo>
                <a:cubicBezTo>
                  <a:pt x="69" y="45"/>
                  <a:pt x="66" y="53"/>
                  <a:pt x="60" y="58"/>
                </a:cubicBezTo>
                <a:cubicBezTo>
                  <a:pt x="38" y="36"/>
                  <a:pt x="38" y="36"/>
                  <a:pt x="38" y="36"/>
                </a:cubicBezTo>
                <a:lnTo>
                  <a:pt x="69" y="36"/>
                </a:ln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031574">
              <a:defRPr/>
            </a:pPr>
            <a:endParaRPr lang="en-US" sz="20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5" name="Freeform 57"/>
          <p:cNvSpPr>
            <a:spLocks noEditPoints="1"/>
          </p:cNvSpPr>
          <p:nvPr/>
        </p:nvSpPr>
        <p:spPr bwMode="auto">
          <a:xfrm rot="19923664">
            <a:off x="7628668" y="2078716"/>
            <a:ext cx="223838" cy="198438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031574">
              <a:defRPr/>
            </a:pPr>
            <a:endParaRPr lang="en-US" sz="2000" kern="0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116" name="Group 177"/>
          <p:cNvGrpSpPr/>
          <p:nvPr/>
        </p:nvGrpSpPr>
        <p:grpSpPr>
          <a:xfrm>
            <a:off x="7139527" y="3192104"/>
            <a:ext cx="1282700" cy="1400175"/>
            <a:chOff x="6783893" y="2688023"/>
            <a:chExt cx="1282700" cy="1400175"/>
          </a:xfrm>
        </p:grpSpPr>
        <p:sp>
          <p:nvSpPr>
            <p:cNvPr id="117" name="Freeform 109"/>
            <p:cNvSpPr>
              <a:spLocks/>
            </p:cNvSpPr>
            <p:nvPr/>
          </p:nvSpPr>
          <p:spPr bwMode="auto">
            <a:xfrm>
              <a:off x="7182355" y="3343660"/>
              <a:ext cx="884238" cy="744538"/>
            </a:xfrm>
            <a:custGeom>
              <a:avLst/>
              <a:gdLst/>
              <a:ahLst/>
              <a:cxnLst>
                <a:cxn ang="0">
                  <a:pos x="557" y="0"/>
                </a:cxn>
                <a:cxn ang="0">
                  <a:pos x="441" y="296"/>
                </a:cxn>
                <a:cxn ang="0">
                  <a:pos x="0" y="469"/>
                </a:cxn>
                <a:cxn ang="0">
                  <a:pos x="118" y="170"/>
                </a:cxn>
                <a:cxn ang="0">
                  <a:pos x="557" y="0"/>
                </a:cxn>
              </a:cxnLst>
              <a:rect l="0" t="0" r="r" b="b"/>
              <a:pathLst>
                <a:path w="557" h="469">
                  <a:moveTo>
                    <a:pt x="557" y="0"/>
                  </a:moveTo>
                  <a:lnTo>
                    <a:pt x="441" y="296"/>
                  </a:lnTo>
                  <a:lnTo>
                    <a:pt x="0" y="469"/>
                  </a:lnTo>
                  <a:lnTo>
                    <a:pt x="118" y="17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rgbClr val="5B447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18" name="Freeform 110"/>
            <p:cNvSpPr>
              <a:spLocks/>
            </p:cNvSpPr>
            <p:nvPr/>
          </p:nvSpPr>
          <p:spPr bwMode="auto">
            <a:xfrm>
              <a:off x="6783893" y="2905510"/>
              <a:ext cx="585788" cy="1182688"/>
            </a:xfrm>
            <a:custGeom>
              <a:avLst/>
              <a:gdLst/>
              <a:ahLst/>
              <a:cxnLst>
                <a:cxn ang="0">
                  <a:pos x="369" y="446"/>
                </a:cxn>
                <a:cxn ang="0">
                  <a:pos x="251" y="745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369" y="446"/>
                </a:cxn>
              </a:cxnLst>
              <a:rect l="0" t="0" r="r" b="b"/>
              <a:pathLst>
                <a:path w="369" h="745">
                  <a:moveTo>
                    <a:pt x="369" y="446"/>
                  </a:moveTo>
                  <a:lnTo>
                    <a:pt x="251" y="745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369" y="446"/>
                  </a:lnTo>
                  <a:close/>
                </a:path>
              </a:pathLst>
            </a:custGeom>
            <a:solidFill>
              <a:srgbClr val="5B4470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19" name="Freeform 111"/>
            <p:cNvSpPr>
              <a:spLocks/>
            </p:cNvSpPr>
            <p:nvPr/>
          </p:nvSpPr>
          <p:spPr bwMode="auto">
            <a:xfrm>
              <a:off x="6971218" y="2688023"/>
              <a:ext cx="1095375" cy="925513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94" y="28"/>
                </a:cxn>
                <a:cxn ang="0">
                  <a:pos x="183" y="0"/>
                </a:cxn>
                <a:cxn ang="0">
                  <a:pos x="236" y="85"/>
                </a:cxn>
                <a:cxn ang="0">
                  <a:pos x="291" y="174"/>
                </a:cxn>
                <a:cxn ang="0">
                  <a:pos x="202" y="209"/>
                </a:cxn>
                <a:cxn ang="0">
                  <a:pos x="106" y="246"/>
                </a:cxn>
                <a:cxn ang="0">
                  <a:pos x="51" y="150"/>
                </a:cxn>
                <a:cxn ang="0">
                  <a:pos x="0" y="58"/>
                </a:cxn>
              </a:cxnLst>
              <a:rect l="0" t="0" r="r" b="b"/>
              <a:pathLst>
                <a:path w="291" h="246">
                  <a:moveTo>
                    <a:pt x="0" y="58"/>
                  </a:moveTo>
                  <a:cubicBezTo>
                    <a:pt x="32" y="48"/>
                    <a:pt x="63" y="38"/>
                    <a:pt x="94" y="28"/>
                  </a:cubicBezTo>
                  <a:cubicBezTo>
                    <a:pt x="124" y="19"/>
                    <a:pt x="154" y="10"/>
                    <a:pt x="183" y="0"/>
                  </a:cubicBezTo>
                  <a:cubicBezTo>
                    <a:pt x="200" y="28"/>
                    <a:pt x="218" y="56"/>
                    <a:pt x="236" y="85"/>
                  </a:cubicBezTo>
                  <a:cubicBezTo>
                    <a:pt x="254" y="114"/>
                    <a:pt x="273" y="144"/>
                    <a:pt x="291" y="174"/>
                  </a:cubicBezTo>
                  <a:cubicBezTo>
                    <a:pt x="262" y="185"/>
                    <a:pt x="232" y="197"/>
                    <a:pt x="202" y="209"/>
                  </a:cubicBezTo>
                  <a:cubicBezTo>
                    <a:pt x="170" y="221"/>
                    <a:pt x="138" y="234"/>
                    <a:pt x="106" y="246"/>
                  </a:cubicBezTo>
                  <a:cubicBezTo>
                    <a:pt x="87" y="214"/>
                    <a:pt x="69" y="182"/>
                    <a:pt x="51" y="150"/>
                  </a:cubicBezTo>
                  <a:cubicBezTo>
                    <a:pt x="34" y="119"/>
                    <a:pt x="17" y="88"/>
                    <a:pt x="0" y="58"/>
                  </a:cubicBezTo>
                  <a:close/>
                </a:path>
              </a:pathLst>
            </a:custGeom>
            <a:solidFill>
              <a:srgbClr val="5B44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20" name="Group 176"/>
          <p:cNvGrpSpPr/>
          <p:nvPr/>
        </p:nvGrpSpPr>
        <p:grpSpPr>
          <a:xfrm>
            <a:off x="6464850" y="3458815"/>
            <a:ext cx="1050925" cy="1216025"/>
            <a:chOff x="6109205" y="2954723"/>
            <a:chExt cx="1050925" cy="1216025"/>
          </a:xfrm>
        </p:grpSpPr>
        <p:sp>
          <p:nvSpPr>
            <p:cNvPr id="121" name="Freeform 119"/>
            <p:cNvSpPr>
              <a:spLocks/>
            </p:cNvSpPr>
            <p:nvPr/>
          </p:nvSpPr>
          <p:spPr bwMode="auto">
            <a:xfrm>
              <a:off x="6388605" y="3470660"/>
              <a:ext cx="771525" cy="700088"/>
            </a:xfrm>
            <a:custGeom>
              <a:avLst/>
              <a:gdLst/>
              <a:ahLst/>
              <a:cxnLst>
                <a:cxn ang="0">
                  <a:pos x="486" y="0"/>
                </a:cxn>
                <a:cxn ang="0">
                  <a:pos x="367" y="297"/>
                </a:cxn>
                <a:cxn ang="0">
                  <a:pos x="0" y="441"/>
                </a:cxn>
                <a:cxn ang="0">
                  <a:pos x="116" y="145"/>
                </a:cxn>
                <a:cxn ang="0">
                  <a:pos x="486" y="0"/>
                </a:cxn>
              </a:cxnLst>
              <a:rect l="0" t="0" r="r" b="b"/>
              <a:pathLst>
                <a:path w="486" h="441">
                  <a:moveTo>
                    <a:pt x="486" y="0"/>
                  </a:moveTo>
                  <a:lnTo>
                    <a:pt x="367" y="297"/>
                  </a:lnTo>
                  <a:lnTo>
                    <a:pt x="0" y="441"/>
                  </a:lnTo>
                  <a:lnTo>
                    <a:pt x="116" y="145"/>
                  </a:lnTo>
                  <a:lnTo>
                    <a:pt x="486" y="0"/>
                  </a:lnTo>
                  <a:close/>
                </a:path>
              </a:pathLst>
            </a:custGeom>
            <a:solidFill>
              <a:srgbClr val="1BB29C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22" name="Freeform 120"/>
            <p:cNvSpPr>
              <a:spLocks/>
            </p:cNvSpPr>
            <p:nvPr/>
          </p:nvSpPr>
          <p:spPr bwMode="auto">
            <a:xfrm>
              <a:off x="6109205" y="3132523"/>
              <a:ext cx="466725" cy="1038225"/>
            </a:xfrm>
            <a:custGeom>
              <a:avLst/>
              <a:gdLst/>
              <a:ahLst/>
              <a:cxnLst>
                <a:cxn ang="0">
                  <a:pos x="294" y="358"/>
                </a:cxn>
                <a:cxn ang="0">
                  <a:pos x="176" y="654"/>
                </a:cxn>
                <a:cxn ang="0">
                  <a:pos x="0" y="299"/>
                </a:cxn>
                <a:cxn ang="0">
                  <a:pos x="119" y="0"/>
                </a:cxn>
                <a:cxn ang="0">
                  <a:pos x="294" y="358"/>
                </a:cxn>
              </a:cxnLst>
              <a:rect l="0" t="0" r="r" b="b"/>
              <a:pathLst>
                <a:path w="294" h="654">
                  <a:moveTo>
                    <a:pt x="294" y="358"/>
                  </a:moveTo>
                  <a:lnTo>
                    <a:pt x="176" y="654"/>
                  </a:lnTo>
                  <a:lnTo>
                    <a:pt x="0" y="299"/>
                  </a:lnTo>
                  <a:lnTo>
                    <a:pt x="119" y="0"/>
                  </a:lnTo>
                  <a:lnTo>
                    <a:pt x="294" y="358"/>
                  </a:lnTo>
                  <a:close/>
                </a:path>
              </a:pathLst>
            </a:custGeom>
            <a:solidFill>
              <a:srgbClr val="1BB29C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6291768" y="2954723"/>
              <a:ext cx="865188" cy="7493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79" y="23"/>
                </a:cxn>
                <a:cxn ang="0">
                  <a:pos x="154" y="0"/>
                </a:cxn>
                <a:cxn ang="0">
                  <a:pos x="191" y="67"/>
                </a:cxn>
                <a:cxn ang="0">
                  <a:pos x="230" y="138"/>
                </a:cxn>
                <a:cxn ang="0">
                  <a:pos x="155" y="167"/>
                </a:cxn>
                <a:cxn ang="0">
                  <a:pos x="74" y="199"/>
                </a:cxn>
                <a:cxn ang="0">
                  <a:pos x="36" y="122"/>
                </a:cxn>
                <a:cxn ang="0">
                  <a:pos x="0" y="48"/>
                </a:cxn>
              </a:cxnLst>
              <a:rect l="0" t="0" r="r" b="b"/>
              <a:pathLst>
                <a:path w="230" h="199">
                  <a:moveTo>
                    <a:pt x="0" y="48"/>
                  </a:moveTo>
                  <a:cubicBezTo>
                    <a:pt x="27" y="40"/>
                    <a:pt x="53" y="31"/>
                    <a:pt x="79" y="23"/>
                  </a:cubicBezTo>
                  <a:cubicBezTo>
                    <a:pt x="105" y="15"/>
                    <a:pt x="129" y="7"/>
                    <a:pt x="154" y="0"/>
                  </a:cubicBezTo>
                  <a:cubicBezTo>
                    <a:pt x="166" y="22"/>
                    <a:pt x="178" y="44"/>
                    <a:pt x="191" y="67"/>
                  </a:cubicBezTo>
                  <a:cubicBezTo>
                    <a:pt x="204" y="90"/>
                    <a:pt x="217" y="114"/>
                    <a:pt x="230" y="138"/>
                  </a:cubicBezTo>
                  <a:cubicBezTo>
                    <a:pt x="206" y="147"/>
                    <a:pt x="180" y="157"/>
                    <a:pt x="155" y="167"/>
                  </a:cubicBezTo>
                  <a:cubicBezTo>
                    <a:pt x="128" y="178"/>
                    <a:pt x="101" y="188"/>
                    <a:pt x="74" y="199"/>
                  </a:cubicBezTo>
                  <a:cubicBezTo>
                    <a:pt x="61" y="173"/>
                    <a:pt x="48" y="147"/>
                    <a:pt x="36" y="122"/>
                  </a:cubicBezTo>
                  <a:cubicBezTo>
                    <a:pt x="24" y="97"/>
                    <a:pt x="12" y="72"/>
                    <a:pt x="0" y="48"/>
                  </a:cubicBezTo>
                  <a:close/>
                </a:path>
              </a:pathLst>
            </a:custGeom>
            <a:solidFill>
              <a:srgbClr val="1BB2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31574">
                <a:defRPr/>
              </a:pPr>
              <a:endParaRPr lang="en-US" sz="2000" kern="0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24" name="Freeform 229"/>
          <p:cNvSpPr>
            <a:spLocks noEditPoints="1"/>
          </p:cNvSpPr>
          <p:nvPr/>
        </p:nvSpPr>
        <p:spPr bwMode="auto">
          <a:xfrm rot="20043309">
            <a:off x="6926075" y="3650792"/>
            <a:ext cx="347971" cy="350337"/>
          </a:xfrm>
          <a:custGeom>
            <a:avLst/>
            <a:gdLst/>
            <a:ahLst/>
            <a:cxnLst>
              <a:cxn ang="0">
                <a:pos x="68" y="64"/>
              </a:cxn>
              <a:cxn ang="0">
                <a:pos x="65" y="68"/>
              </a:cxn>
              <a:cxn ang="0">
                <a:pos x="28" y="68"/>
              </a:cxn>
              <a:cxn ang="0">
                <a:pos x="25" y="64"/>
              </a:cxn>
              <a:cxn ang="0">
                <a:pos x="25" y="58"/>
              </a:cxn>
              <a:cxn ang="0">
                <a:pos x="4" y="58"/>
              </a:cxn>
              <a:cxn ang="0">
                <a:pos x="0" y="54"/>
              </a:cxn>
              <a:cxn ang="0">
                <a:pos x="0" y="3"/>
              </a:cxn>
              <a:cxn ang="0">
                <a:pos x="4" y="0"/>
              </a:cxn>
              <a:cxn ang="0">
                <a:pos x="45" y="0"/>
              </a:cxn>
              <a:cxn ang="0">
                <a:pos x="49" y="3"/>
              </a:cxn>
              <a:cxn ang="0">
                <a:pos x="49" y="16"/>
              </a:cxn>
              <a:cxn ang="0">
                <a:pos x="50" y="17"/>
              </a:cxn>
              <a:cxn ang="0">
                <a:pos x="66" y="32"/>
              </a:cxn>
              <a:cxn ang="0">
                <a:pos x="68" y="39"/>
              </a:cxn>
              <a:cxn ang="0">
                <a:pos x="68" y="64"/>
              </a:cxn>
              <a:cxn ang="0">
                <a:pos x="39" y="6"/>
              </a:cxn>
              <a:cxn ang="0">
                <a:pos x="38" y="5"/>
              </a:cxn>
              <a:cxn ang="0">
                <a:pos x="11" y="5"/>
              </a:cxn>
              <a:cxn ang="0">
                <a:pos x="10" y="6"/>
              </a:cxn>
              <a:cxn ang="0">
                <a:pos x="10" y="8"/>
              </a:cxn>
              <a:cxn ang="0">
                <a:pos x="11" y="9"/>
              </a:cxn>
              <a:cxn ang="0">
                <a:pos x="38" y="9"/>
              </a:cxn>
              <a:cxn ang="0">
                <a:pos x="39" y="8"/>
              </a:cxn>
              <a:cxn ang="0">
                <a:pos x="39" y="6"/>
              </a:cxn>
              <a:cxn ang="0">
                <a:pos x="64" y="63"/>
              </a:cxn>
              <a:cxn ang="0">
                <a:pos x="64" y="39"/>
              </a:cxn>
              <a:cxn ang="0">
                <a:pos x="48" y="39"/>
              </a:cxn>
              <a:cxn ang="0">
                <a:pos x="44" y="35"/>
              </a:cxn>
              <a:cxn ang="0">
                <a:pos x="44" y="19"/>
              </a:cxn>
              <a:cxn ang="0">
                <a:pos x="30" y="19"/>
              </a:cxn>
              <a:cxn ang="0">
                <a:pos x="30" y="63"/>
              </a:cxn>
              <a:cxn ang="0">
                <a:pos x="64" y="63"/>
              </a:cxn>
              <a:cxn ang="0">
                <a:pos x="60" y="34"/>
              </a:cxn>
              <a:cxn ang="0">
                <a:pos x="49" y="22"/>
              </a:cxn>
              <a:cxn ang="0">
                <a:pos x="49" y="34"/>
              </a:cxn>
              <a:cxn ang="0">
                <a:pos x="60" y="34"/>
              </a:cxn>
            </a:cxnLst>
            <a:rect l="0" t="0" r="r" b="b"/>
            <a:pathLst>
              <a:path w="68" h="68">
                <a:moveTo>
                  <a:pt x="68" y="64"/>
                </a:moveTo>
                <a:cubicBezTo>
                  <a:pt x="68" y="66"/>
                  <a:pt x="67" y="68"/>
                  <a:pt x="65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6" y="68"/>
                  <a:pt x="25" y="66"/>
                  <a:pt x="25" y="64"/>
                </a:cubicBezTo>
                <a:cubicBezTo>
                  <a:pt x="25" y="58"/>
                  <a:pt x="25" y="58"/>
                  <a:pt x="25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2" y="58"/>
                  <a:pt x="0" y="56"/>
                  <a:pt x="0" y="54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1"/>
                  <a:pt x="49" y="3"/>
                </a:cubicBezTo>
                <a:cubicBezTo>
                  <a:pt x="49" y="16"/>
                  <a:pt x="49" y="16"/>
                  <a:pt x="49" y="16"/>
                </a:cubicBezTo>
                <a:cubicBezTo>
                  <a:pt x="50" y="16"/>
                  <a:pt x="50" y="16"/>
                  <a:pt x="50" y="17"/>
                </a:cubicBezTo>
                <a:cubicBezTo>
                  <a:pt x="66" y="32"/>
                  <a:pt x="66" y="32"/>
                  <a:pt x="66" y="32"/>
                </a:cubicBezTo>
                <a:cubicBezTo>
                  <a:pt x="67" y="34"/>
                  <a:pt x="68" y="37"/>
                  <a:pt x="68" y="39"/>
                </a:cubicBezTo>
                <a:lnTo>
                  <a:pt x="68" y="64"/>
                </a:lnTo>
                <a:close/>
                <a:moveTo>
                  <a:pt x="39" y="6"/>
                </a:moveTo>
                <a:cubicBezTo>
                  <a:pt x="39" y="5"/>
                  <a:pt x="39" y="5"/>
                  <a:pt x="38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0" y="5"/>
                  <a:pt x="10" y="6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1" y="9"/>
                  <a:pt x="11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39" y="9"/>
                  <a:pt x="39" y="9"/>
                  <a:pt x="39" y="8"/>
                </a:cubicBezTo>
                <a:lnTo>
                  <a:pt x="39" y="6"/>
                </a:lnTo>
                <a:close/>
                <a:moveTo>
                  <a:pt x="64" y="63"/>
                </a:moveTo>
                <a:cubicBezTo>
                  <a:pt x="64" y="39"/>
                  <a:pt x="64" y="39"/>
                  <a:pt x="64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6" y="39"/>
                  <a:pt x="44" y="37"/>
                  <a:pt x="44" y="35"/>
                </a:cubicBezTo>
                <a:cubicBezTo>
                  <a:pt x="44" y="19"/>
                  <a:pt x="44" y="19"/>
                  <a:pt x="44" y="19"/>
                </a:cubicBezTo>
                <a:cubicBezTo>
                  <a:pt x="30" y="19"/>
                  <a:pt x="30" y="19"/>
                  <a:pt x="30" y="19"/>
                </a:cubicBezTo>
                <a:cubicBezTo>
                  <a:pt x="30" y="63"/>
                  <a:pt x="30" y="63"/>
                  <a:pt x="30" y="63"/>
                </a:cubicBezTo>
                <a:lnTo>
                  <a:pt x="64" y="63"/>
                </a:lnTo>
                <a:close/>
                <a:moveTo>
                  <a:pt x="60" y="34"/>
                </a:moveTo>
                <a:cubicBezTo>
                  <a:pt x="49" y="22"/>
                  <a:pt x="49" y="22"/>
                  <a:pt x="49" y="22"/>
                </a:cubicBezTo>
                <a:cubicBezTo>
                  <a:pt x="49" y="34"/>
                  <a:pt x="49" y="34"/>
                  <a:pt x="49" y="34"/>
                </a:cubicBezTo>
                <a:lnTo>
                  <a:pt x="60" y="34"/>
                </a:ln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031574">
              <a:defRPr/>
            </a:pPr>
            <a:endParaRPr lang="en-US" sz="20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5" name="Freeform 122"/>
          <p:cNvSpPr>
            <a:spLocks noEditPoints="1"/>
          </p:cNvSpPr>
          <p:nvPr/>
        </p:nvSpPr>
        <p:spPr bwMode="auto">
          <a:xfrm rot="20052358">
            <a:off x="7737512" y="3455868"/>
            <a:ext cx="268287" cy="385850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23" y="50"/>
              </a:cxn>
              <a:cxn ang="0">
                <a:pos x="23" y="55"/>
              </a:cxn>
              <a:cxn ang="0">
                <a:pos x="32" y="55"/>
              </a:cxn>
              <a:cxn ang="0">
                <a:pos x="34" y="57"/>
              </a:cxn>
              <a:cxn ang="0">
                <a:pos x="32" y="59"/>
              </a:cxn>
              <a:cxn ang="0">
                <a:pos x="9" y="59"/>
              </a:cxn>
              <a:cxn ang="0">
                <a:pos x="7" y="57"/>
              </a:cxn>
              <a:cxn ang="0">
                <a:pos x="9" y="55"/>
              </a:cxn>
              <a:cxn ang="0">
                <a:pos x="18" y="55"/>
              </a:cxn>
              <a:cxn ang="0">
                <a:pos x="18" y="50"/>
              </a:cxn>
              <a:cxn ang="0">
                <a:pos x="0" y="29"/>
              </a:cxn>
              <a:cxn ang="0">
                <a:pos x="0" y="25"/>
              </a:cxn>
              <a:cxn ang="0">
                <a:pos x="2" y="23"/>
              </a:cxn>
              <a:cxn ang="0">
                <a:pos x="4" y="25"/>
              </a:cxn>
              <a:cxn ang="0">
                <a:pos x="4" y="29"/>
              </a:cxn>
              <a:cxn ang="0">
                <a:pos x="20" y="45"/>
              </a:cxn>
              <a:cxn ang="0">
                <a:pos x="36" y="29"/>
              </a:cxn>
              <a:cxn ang="0">
                <a:pos x="36" y="25"/>
              </a:cxn>
              <a:cxn ang="0">
                <a:pos x="39" y="23"/>
              </a:cxn>
              <a:cxn ang="0">
                <a:pos x="41" y="25"/>
              </a:cxn>
              <a:cxn ang="0">
                <a:pos x="41" y="29"/>
              </a:cxn>
              <a:cxn ang="0">
                <a:pos x="32" y="29"/>
              </a:cxn>
              <a:cxn ang="0">
                <a:pos x="20" y="41"/>
              </a:cxn>
              <a:cxn ang="0">
                <a:pos x="9" y="29"/>
              </a:cxn>
              <a:cxn ang="0">
                <a:pos x="9" y="11"/>
              </a:cxn>
              <a:cxn ang="0">
                <a:pos x="20" y="0"/>
              </a:cxn>
              <a:cxn ang="0">
                <a:pos x="32" y="11"/>
              </a:cxn>
              <a:cxn ang="0">
                <a:pos x="32" y="29"/>
              </a:cxn>
            </a:cxnLst>
            <a:rect l="0" t="0" r="r" b="b"/>
            <a:pathLst>
              <a:path w="41" h="59">
                <a:moveTo>
                  <a:pt x="41" y="29"/>
                </a:moveTo>
                <a:cubicBezTo>
                  <a:pt x="41" y="40"/>
                  <a:pt x="33" y="49"/>
                  <a:pt x="23" y="50"/>
                </a:cubicBezTo>
                <a:cubicBezTo>
                  <a:pt x="23" y="55"/>
                  <a:pt x="23" y="55"/>
                  <a:pt x="23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3" y="55"/>
                  <a:pt x="34" y="56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8" y="59"/>
                  <a:pt x="7" y="58"/>
                  <a:pt x="7" y="57"/>
                </a:cubicBezTo>
                <a:cubicBezTo>
                  <a:pt x="7" y="56"/>
                  <a:pt x="8" y="55"/>
                  <a:pt x="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0"/>
                  <a:pt x="18" y="50"/>
                  <a:pt x="18" y="50"/>
                </a:cubicBezTo>
                <a:cubicBezTo>
                  <a:pt x="8" y="49"/>
                  <a:pt x="0" y="40"/>
                  <a:pt x="0" y="2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4"/>
                  <a:pt x="1" y="23"/>
                  <a:pt x="2" y="23"/>
                </a:cubicBezTo>
                <a:cubicBezTo>
                  <a:pt x="3" y="23"/>
                  <a:pt x="4" y="24"/>
                  <a:pt x="4" y="25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38"/>
                  <a:pt x="12" y="45"/>
                  <a:pt x="20" y="45"/>
                </a:cubicBezTo>
                <a:cubicBezTo>
                  <a:pt x="29" y="45"/>
                  <a:pt x="36" y="38"/>
                  <a:pt x="36" y="29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3"/>
                  <a:pt x="39" y="23"/>
                </a:cubicBezTo>
                <a:cubicBezTo>
                  <a:pt x="40" y="23"/>
                  <a:pt x="41" y="24"/>
                  <a:pt x="41" y="25"/>
                </a:cubicBezTo>
                <a:lnTo>
                  <a:pt x="41" y="29"/>
                </a:lnTo>
                <a:close/>
                <a:moveTo>
                  <a:pt x="32" y="29"/>
                </a:moveTo>
                <a:cubicBezTo>
                  <a:pt x="32" y="36"/>
                  <a:pt x="27" y="41"/>
                  <a:pt x="20" y="41"/>
                </a:cubicBezTo>
                <a:cubicBezTo>
                  <a:pt x="14" y="41"/>
                  <a:pt x="9" y="36"/>
                  <a:pt x="9" y="29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5"/>
                  <a:pt x="14" y="0"/>
                  <a:pt x="20" y="0"/>
                </a:cubicBezTo>
                <a:cubicBezTo>
                  <a:pt x="27" y="0"/>
                  <a:pt x="32" y="5"/>
                  <a:pt x="32" y="11"/>
                </a:cubicBezTo>
                <a:lnTo>
                  <a:pt x="32" y="29"/>
                </a:lnTo>
                <a:close/>
              </a:path>
            </a:pathLst>
          </a:custGeom>
          <a:solidFill>
            <a:sysClr val="window" lastClr="FFFFFF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031574">
              <a:defRPr/>
            </a:pPr>
            <a:endParaRPr lang="en-US" sz="2000" kern="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64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3587" y="1504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5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/>
      <p:bldP spid="109" grpId="0" animBg="1"/>
      <p:bldP spid="110" grpId="0" animBg="1"/>
      <p:bldP spid="111" grpId="0" animBg="1"/>
      <p:bldP spid="112" grpId="0" animBg="1"/>
      <p:bldP spid="113" grpId="0" animBg="1"/>
      <p:bldP spid="115" grpId="0" animBg="1"/>
      <p:bldP spid="124" grpId="0" animBg="1"/>
      <p:bldP spid="1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-70977" y="1310184"/>
            <a:ext cx="5219041" cy="383331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6" name="Прямоугольник 15"/>
          <p:cNvSpPr/>
          <p:nvPr/>
        </p:nvSpPr>
        <p:spPr>
          <a:xfrm>
            <a:off x="5148064" y="1301460"/>
            <a:ext cx="4131624" cy="3842042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58441" y="499523"/>
            <a:ext cx="9143999" cy="64807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Проекты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A386-35AB-4FF0-8739-4276316B374A}" type="slidenum">
              <a:rPr lang="ru-RU" sz="1100" smtClean="0"/>
              <a:pPr/>
              <a:t>25</a:t>
            </a:fld>
            <a:endParaRPr lang="ru-RU" sz="11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409381" y="3886475"/>
            <a:ext cx="6480720" cy="124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29" y="1380287"/>
            <a:ext cx="30665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</a:rPr>
              <a:t>«Программа поддержки местных инициатив»</a:t>
            </a:r>
          </a:p>
          <a:p>
            <a:endParaRPr lang="ru-RU" sz="1400" dirty="0"/>
          </a:p>
          <a:p>
            <a:r>
              <a:rPr lang="ru-RU" sz="1400" dirty="0">
                <a:solidFill>
                  <a:srgbClr val="009900"/>
                </a:solidFill>
              </a:rPr>
              <a:t>реализация проектов развития общественной инфраструктуры, основанных на местных инициативах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1034" y="2983796"/>
            <a:ext cx="2592288" cy="95410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</a:rPr>
              <a:t>«Башкирские дворики»</a:t>
            </a:r>
          </a:p>
          <a:p>
            <a:endParaRPr lang="ru-RU" sz="1400" dirty="0"/>
          </a:p>
          <a:p>
            <a:r>
              <a:rPr lang="ru-RU" sz="1400" dirty="0">
                <a:solidFill>
                  <a:srgbClr val="16A50B"/>
                </a:solidFill>
              </a:rPr>
              <a:t>проекты комплексного благоустройства городов РБ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4" y="2876075"/>
            <a:ext cx="2228755" cy="116955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</a:rPr>
              <a:t>«Наше село»</a:t>
            </a:r>
          </a:p>
          <a:p>
            <a:endParaRPr lang="ru-RU" sz="1400" dirty="0"/>
          </a:p>
          <a:p>
            <a:r>
              <a:rPr lang="ru-RU" sz="1400" dirty="0">
                <a:solidFill>
                  <a:srgbClr val="16A50B"/>
                </a:solidFill>
              </a:rPr>
              <a:t>решение вопросов местного значения силами муниципалитета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43700" y="1472619"/>
            <a:ext cx="2214531" cy="954107"/>
          </a:xfrm>
          <a:prstGeom prst="rect">
            <a:avLst/>
          </a:prstGeom>
          <a:noFill/>
          <a:ln w="19050">
            <a:solidFill>
              <a:srgbClr val="0099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9900"/>
                </a:solidFill>
              </a:rPr>
              <a:t>«Большое дело»</a:t>
            </a:r>
          </a:p>
          <a:p>
            <a:endParaRPr lang="ru-RU" sz="1400" dirty="0"/>
          </a:p>
          <a:p>
            <a:r>
              <a:rPr lang="ru-RU" sz="1400" dirty="0">
                <a:solidFill>
                  <a:schemeClr val="tx2"/>
                </a:solidFill>
              </a:rPr>
              <a:t>Телевизионное шоу, </a:t>
            </a:r>
            <a:r>
              <a:rPr lang="ru-RU" sz="1400" dirty="0" err="1">
                <a:solidFill>
                  <a:schemeClr val="tx2"/>
                </a:solidFill>
              </a:rPr>
              <a:t>краудфандинг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1648" y="1399315"/>
            <a:ext cx="2006416" cy="116955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</a:rPr>
              <a:t>«</a:t>
            </a:r>
            <a:r>
              <a:rPr lang="ru-RU" sz="1400" dirty="0" err="1">
                <a:solidFill>
                  <a:schemeClr val="tx2"/>
                </a:solidFill>
              </a:rPr>
              <a:t>Агропроекты</a:t>
            </a:r>
            <a:r>
              <a:rPr lang="ru-RU" sz="1400" dirty="0">
                <a:solidFill>
                  <a:schemeClr val="tx2"/>
                </a:solidFill>
              </a:rPr>
              <a:t>»</a:t>
            </a:r>
          </a:p>
          <a:p>
            <a:endParaRPr lang="ru-RU" sz="1400" dirty="0"/>
          </a:p>
          <a:p>
            <a:r>
              <a:rPr lang="ru-RU" sz="1400" dirty="0" err="1">
                <a:solidFill>
                  <a:srgbClr val="00B050"/>
                </a:solidFill>
              </a:rPr>
              <a:t>доходогенерирующие</a:t>
            </a:r>
            <a:r>
              <a:rPr lang="ru-RU" sz="1400" dirty="0">
                <a:solidFill>
                  <a:srgbClr val="00B050"/>
                </a:solidFill>
              </a:rPr>
              <a:t> проекты в сфере сельского хозяйства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76056" y="1857341"/>
            <a:ext cx="1368151" cy="1815882"/>
          </a:xfrm>
          <a:prstGeom prst="rect">
            <a:avLst/>
          </a:prstGeom>
          <a:noFill/>
          <a:ln w="19050">
            <a:solidFill>
              <a:srgbClr val="0099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9900"/>
                </a:solidFill>
              </a:rPr>
              <a:t>«Вовлечение НКО в процессы ИБ»</a:t>
            </a:r>
            <a:endParaRPr lang="ru-RU" sz="1400" dirty="0">
              <a:solidFill>
                <a:srgbClr val="009900"/>
              </a:solidFill>
            </a:endParaRPr>
          </a:p>
          <a:p>
            <a:endParaRPr lang="ru-RU" sz="1400" dirty="0" smtClean="0"/>
          </a:p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Передача части функций проектного центра СО НКО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128" y="1362546"/>
            <a:ext cx="2959715" cy="140273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2" name="TextBox 21"/>
          <p:cNvSpPr txBox="1"/>
          <p:nvPr/>
        </p:nvSpPr>
        <p:spPr>
          <a:xfrm>
            <a:off x="1229508" y="10092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ТЕКУЩИЕ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65850" y="867488"/>
            <a:ext cx="1622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9900"/>
                </a:solidFill>
              </a:rPr>
              <a:t> В РАЗРАБОТКЕ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186" y="4100267"/>
            <a:ext cx="4453313" cy="954107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</a:rPr>
              <a:t>«Летняя школа инициативного бюджетирования»</a:t>
            </a:r>
          </a:p>
          <a:p>
            <a:endParaRPr lang="ru-RU" sz="1400" dirty="0">
              <a:solidFill>
                <a:schemeClr val="tx2"/>
              </a:solidFill>
            </a:endParaRPr>
          </a:p>
          <a:p>
            <a:r>
              <a:rPr lang="ru-RU" sz="1400" dirty="0">
                <a:solidFill>
                  <a:srgbClr val="009900"/>
                </a:solidFill>
              </a:rPr>
              <a:t>Управления проектами вовлечения населения в бюджетные процессы для ОМСУ</a:t>
            </a:r>
          </a:p>
        </p:txBody>
      </p:sp>
      <p:pic>
        <p:nvPicPr>
          <p:cNvPr id="21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725983" y="2646585"/>
            <a:ext cx="2232248" cy="1107996"/>
          </a:xfrm>
          <a:prstGeom prst="rect">
            <a:avLst/>
          </a:prstGeom>
          <a:noFill/>
          <a:ln w="19050">
            <a:solidFill>
              <a:srgbClr val="0099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9900"/>
                </a:solidFill>
              </a:rPr>
              <a:t>«Вовлечение школьников в процессы ИБ»</a:t>
            </a:r>
            <a:endParaRPr lang="ru-RU" sz="1400" dirty="0">
              <a:solidFill>
                <a:srgbClr val="009900"/>
              </a:solidFill>
            </a:endParaRPr>
          </a:p>
          <a:p>
            <a:endParaRPr lang="ru-RU" sz="1000" dirty="0"/>
          </a:p>
          <a:p>
            <a:r>
              <a:rPr lang="ru-RU" sz="1400" dirty="0" smtClean="0">
                <a:solidFill>
                  <a:schemeClr val="tx2"/>
                </a:solidFill>
              </a:rPr>
              <a:t>Молодежный </a:t>
            </a:r>
            <a:r>
              <a:rPr lang="ru-RU" sz="1400" dirty="0" err="1" smtClean="0">
                <a:solidFill>
                  <a:schemeClr val="tx2"/>
                </a:solidFill>
              </a:rPr>
              <a:t>партисипаторный</a:t>
            </a:r>
            <a:r>
              <a:rPr lang="ru-RU" sz="1400" dirty="0" smtClean="0">
                <a:solidFill>
                  <a:schemeClr val="tx2"/>
                </a:solidFill>
              </a:rPr>
              <a:t> бюджет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92080" y="3886475"/>
            <a:ext cx="3677572" cy="954107"/>
          </a:xfrm>
          <a:prstGeom prst="rect">
            <a:avLst/>
          </a:prstGeom>
          <a:noFill/>
          <a:ln w="19050">
            <a:solidFill>
              <a:srgbClr val="0099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16A50B"/>
                </a:solidFill>
              </a:rPr>
              <a:t>«</a:t>
            </a:r>
            <a:r>
              <a:rPr lang="ru-RU" sz="1400" dirty="0" err="1" smtClean="0">
                <a:solidFill>
                  <a:srgbClr val="16A50B"/>
                </a:solidFill>
              </a:rPr>
              <a:t>Доходогенерирующие</a:t>
            </a:r>
            <a:r>
              <a:rPr lang="ru-RU" sz="1400" dirty="0" smtClean="0">
                <a:solidFill>
                  <a:srgbClr val="16A50B"/>
                </a:solidFill>
              </a:rPr>
              <a:t> проекты поддержки малого предпринимательства на селе»</a:t>
            </a:r>
          </a:p>
          <a:p>
            <a:pPr algn="just"/>
            <a:endParaRPr lang="ru-RU" sz="1400" dirty="0">
              <a:solidFill>
                <a:srgbClr val="00B050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Торговля, бытовое обслуживание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623541"/>
            <a:ext cx="7886700" cy="994172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ИНИЦИАТИВНОЕ БЮДЖЕТИРОВАНИЕ В РБ. </a:t>
            </a:r>
            <a:br>
              <a:rPr lang="ru-RU" sz="27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27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ПЕРСПЕКТИВЫ И ПЛАНЫ</a:t>
            </a:r>
            <a:endParaRPr lang="ru-RU" sz="27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268877"/>
              </p:ext>
            </p:extLst>
          </p:nvPr>
        </p:nvGraphicFramePr>
        <p:xfrm>
          <a:off x="212650" y="1063257"/>
          <a:ext cx="8931349" cy="3995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1858-31FB-42D9-8F0C-DEE752317B96}" type="slidenum">
              <a:rPr lang="ru-RU" smtClean="0"/>
              <a:pPr/>
              <a:t>26</a:t>
            </a:fld>
            <a:endParaRPr lang="ru-RU"/>
          </a:p>
        </p:txBody>
      </p:sp>
      <p:pic>
        <p:nvPicPr>
          <p:cNvPr id="6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13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64197"/>
            <a:ext cx="9036496" cy="99417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«Башкирские дворики»</a:t>
            </a:r>
            <a:endParaRPr lang="ru-RU" sz="7200" dirty="0"/>
          </a:p>
        </p:txBody>
      </p:sp>
      <p:pic>
        <p:nvPicPr>
          <p:cNvPr id="3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6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701675" y="5382816"/>
            <a:ext cx="9144000" cy="0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Заголовок 12"/>
          <p:cNvSpPr txBox="1">
            <a:spLocks/>
          </p:cNvSpPr>
          <p:nvPr/>
        </p:nvSpPr>
        <p:spPr>
          <a:xfrm>
            <a:off x="4933950" y="125016"/>
            <a:ext cx="4210050" cy="285750"/>
          </a:xfrm>
          <a:prstGeom prst="rect">
            <a:avLst/>
          </a:prstGeom>
        </p:spPr>
        <p:txBody>
          <a:bodyPr anchor="ctr"/>
          <a:lstStyle/>
          <a:p>
            <a:pPr algn="r" defTabSz="6858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B05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/>
            </a:r>
            <a:br>
              <a:rPr lang="ru-RU" sz="1400" b="1" dirty="0">
                <a:solidFill>
                  <a:srgbClr val="00B05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</a:br>
            <a:r>
              <a:rPr lang="ru-RU" sz="1400" b="1" dirty="0">
                <a:solidFill>
                  <a:srgbClr val="00B05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/>
            </a:r>
            <a:br>
              <a:rPr lang="ru-RU" sz="1400" b="1" dirty="0">
                <a:solidFill>
                  <a:srgbClr val="00B05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</a:br>
            <a:endParaRPr lang="ru-RU" sz="1400" b="1" dirty="0">
              <a:solidFill>
                <a:srgbClr val="00B050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660232" y="1519538"/>
            <a:ext cx="2354964" cy="1334183"/>
            <a:chOff x="6710363" y="1169194"/>
            <a:chExt cx="2265362" cy="1187560"/>
          </a:xfrm>
        </p:grpSpPr>
        <p:sp>
          <p:nvSpPr>
            <p:cNvPr id="3" name="TextBox 2"/>
            <p:cNvSpPr txBox="1"/>
            <p:nvPr/>
          </p:nvSpPr>
          <p:spPr>
            <a:xfrm>
              <a:off x="6710363" y="1418035"/>
              <a:ext cx="2265362" cy="93871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ru-RU" sz="11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Софинансирование со стороны муниципалитета не менее 15%</a:t>
              </a:r>
            </a:p>
            <a:p>
              <a:pPr>
                <a:buFont typeface="Wingdings" panose="05000000000000000000" pitchFamily="2" charset="2"/>
                <a:buChar char="Ø"/>
                <a:defRPr/>
              </a:pPr>
              <a:r>
                <a:rPr lang="ru-RU" sz="11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Софинансирование </a:t>
              </a: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со стороны населения: не менее 5% от размера </a:t>
              </a:r>
              <a:r>
                <a:rPr lang="ru-RU" sz="11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субсидии</a:t>
              </a:r>
              <a:endParaRPr lang="ru-RU" sz="11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77113" y="1169194"/>
              <a:ext cx="1598612" cy="2616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Финансирование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06214" y="3211141"/>
            <a:ext cx="4291882" cy="1785103"/>
            <a:chOff x="208560" y="3468905"/>
            <a:chExt cx="4402138" cy="1136652"/>
          </a:xfrm>
        </p:grpSpPr>
        <p:sp>
          <p:nvSpPr>
            <p:cNvPr id="9" name="TextBox 8"/>
            <p:cNvSpPr txBox="1"/>
            <p:nvPr/>
          </p:nvSpPr>
          <p:spPr>
            <a:xfrm>
              <a:off x="604838" y="3468905"/>
              <a:ext cx="3605212" cy="2616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1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Проект благоустройству дворовой территории МКД</a:t>
              </a:r>
              <a:endParaRPr lang="ru-RU" sz="11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8560" y="3745904"/>
              <a:ext cx="4402138" cy="85965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ремонт дворовых территорий, проездов, устройство автомобильных парковок;</a:t>
              </a:r>
            </a:p>
            <a:p>
              <a:pPr marL="171450" indent="-171450"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оборудование детских и (или) спортивных площадок с устройством </a:t>
              </a:r>
              <a:r>
                <a:rPr lang="ru-RU" sz="1100" dirty="0" err="1">
                  <a:latin typeface="Calibri Light" panose="020F0302020204030204" pitchFamily="34" charset="0"/>
                  <a:cs typeface="Calibri Light" panose="020F0302020204030204" pitchFamily="34" charset="0"/>
                </a:rPr>
                <a:t>антитравмирующего</a:t>
              </a: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резинового покрытия, устройство автомобильных парковок, перенос опор освещения, замена светильников, устройство пешеходных дорожек, малые архитектурные формы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16539" y="1535061"/>
            <a:ext cx="2594003" cy="1369261"/>
            <a:chOff x="226105" y="1403506"/>
            <a:chExt cx="2082903" cy="1401478"/>
          </a:xfrm>
        </p:grpSpPr>
        <p:sp>
          <p:nvSpPr>
            <p:cNvPr id="5" name="TextBox 4"/>
            <p:cNvSpPr txBox="1"/>
            <p:nvPr/>
          </p:nvSpPr>
          <p:spPr>
            <a:xfrm>
              <a:off x="226105" y="1403506"/>
              <a:ext cx="990600" cy="2616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Участники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6454" y="1670918"/>
              <a:ext cx="2082554" cy="113406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Управляющие организации</a:t>
              </a:r>
            </a:p>
            <a:p>
              <a:pPr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Товарищества собственников жилья</a:t>
              </a:r>
            </a:p>
            <a:p>
              <a:pPr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Жилищные или иные специализированные потребительские кооперативы</a:t>
              </a:r>
            </a:p>
            <a:p>
              <a:pPr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Обслуживающие организации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534025" y="2986113"/>
            <a:ext cx="3441700" cy="2010131"/>
            <a:chOff x="5534025" y="2986113"/>
            <a:chExt cx="3441700" cy="2010131"/>
          </a:xfrm>
        </p:grpSpPr>
        <p:sp>
          <p:nvSpPr>
            <p:cNvPr id="6" name="TextBox 5"/>
            <p:cNvSpPr txBox="1"/>
            <p:nvPr/>
          </p:nvSpPr>
          <p:spPr>
            <a:xfrm>
              <a:off x="7883525" y="2986113"/>
              <a:ext cx="1092200" cy="2616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Критерии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34025" y="3211140"/>
              <a:ext cx="3441700" cy="178510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Финансовая дисциплина </a:t>
              </a:r>
            </a:p>
            <a:p>
              <a:pPr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Уровень софинансирования со стороны организаций и спонсоров</a:t>
              </a:r>
            </a:p>
            <a:p>
              <a:pPr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Уровень софинансирования со стороны населения</a:t>
              </a:r>
            </a:p>
            <a:p>
              <a:pPr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Доля собственников, принявших участие и проголосовавших за решение о проведении благоустройства дворовой территории (очно-заочная форма участия)</a:t>
              </a:r>
            </a:p>
            <a:p>
              <a:pPr>
                <a:buFont typeface="Wingdings" panose="05000000000000000000" pitchFamily="2" charset="2"/>
                <a:buChar char="Ø"/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Доля собственников, принявших участие в предварительных мероприятиях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973302" y="1547485"/>
            <a:ext cx="3049588" cy="1356837"/>
            <a:chOff x="3005931" y="1151334"/>
            <a:chExt cx="3049588" cy="1356837"/>
          </a:xfrm>
        </p:grpSpPr>
        <p:sp>
          <p:nvSpPr>
            <p:cNvPr id="14" name="TextBox 13"/>
            <p:cNvSpPr txBox="1"/>
            <p:nvPr/>
          </p:nvSpPr>
          <p:spPr>
            <a:xfrm>
              <a:off x="3005931" y="1400175"/>
              <a:ext cx="3049588" cy="110799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Ø"/>
                <a:defRPr/>
              </a:pPr>
              <a:r>
                <a:rPr lang="ru-RU" sz="11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На </a:t>
              </a: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территории МКД не проводятся работы по ремонту и (или) замене систем инженерной инфраструктуры и не планируется на ближайшие 5 лет</a:t>
              </a:r>
            </a:p>
            <a:p>
              <a:pPr marL="171450" indent="-171450" algn="ctr">
                <a:buFont typeface="Wingdings" panose="05000000000000000000" pitchFamily="2" charset="2"/>
                <a:buChar char="Ø"/>
                <a:defRPr/>
              </a:pPr>
              <a:r>
                <a:rPr lang="ru-RU" sz="11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Создан </a:t>
              </a: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Совет многоквартирного дома </a:t>
              </a:r>
            </a:p>
            <a:p>
              <a:pPr marL="171450" indent="-171450" algn="ctr">
                <a:buFont typeface="Wingdings" panose="05000000000000000000" pitchFamily="2" charset="2"/>
                <a:buChar char="Ø"/>
                <a:defRPr/>
              </a:pPr>
              <a:r>
                <a:rPr lang="ru-RU" sz="11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Проведено </a:t>
              </a: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общее собрание собственников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7144" y="1151334"/>
              <a:ext cx="1428750" cy="2616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Условия участия</a:t>
              </a:r>
            </a:p>
          </p:txBody>
        </p:sp>
      </p:grpSp>
      <p:sp>
        <p:nvSpPr>
          <p:cNvPr id="24" name="Заголовок 1"/>
          <p:cNvSpPr txBox="1">
            <a:spLocks/>
          </p:cNvSpPr>
          <p:nvPr/>
        </p:nvSpPr>
        <p:spPr>
          <a:xfrm>
            <a:off x="-51016" y="125016"/>
            <a:ext cx="9182893" cy="95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2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2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2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2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Программа комплексного благоустройства дворовых территорий в городских округах и городских поселениях Республики Башкортостан</a:t>
            </a:r>
            <a:endParaRPr lang="ru-RU" sz="22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5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9869" y="0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6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200150"/>
            <a:ext cx="4495800" cy="39433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 smtClean="0"/>
              <a:t>Реализация пилота в 2017 году на территории г. Уфа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Объем субсидии из бюджета РБ </a:t>
            </a:r>
            <a:r>
              <a:rPr lang="ru-RU" sz="2000" dirty="0"/>
              <a:t>–</a:t>
            </a:r>
            <a:r>
              <a:rPr lang="ru-RU" sz="2000" dirty="0" smtClean="0"/>
              <a:t> 200 млн. руб. </a:t>
            </a:r>
          </a:p>
          <a:p>
            <a:r>
              <a:rPr lang="ru-RU" sz="2000" dirty="0" smtClean="0"/>
              <a:t>Реализовано 114 объектов</a:t>
            </a:r>
          </a:p>
          <a:p>
            <a:r>
              <a:rPr lang="ru-RU" sz="2000" dirty="0" smtClean="0"/>
              <a:t>Объем средств из бюджета г. Уфа – 52 млн. руб.</a:t>
            </a:r>
          </a:p>
          <a:p>
            <a:r>
              <a:rPr lang="ru-RU" sz="2000" dirty="0" smtClean="0"/>
              <a:t>Объем привлеченных внебюджетных средств – 13,6 млн. руб.</a:t>
            </a:r>
            <a:endParaRPr lang="ru-RU" sz="20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495799" cy="39433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 smtClean="0"/>
              <a:t>Реализация пилота в 2018 году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endParaRPr lang="ru-RU" sz="2000" dirty="0"/>
          </a:p>
          <a:p>
            <a:r>
              <a:rPr lang="ru-RU" sz="2000" dirty="0" smtClean="0"/>
              <a:t>Участвуют 9 городских округов и 4 моногорода.</a:t>
            </a:r>
          </a:p>
          <a:p>
            <a:r>
              <a:rPr lang="ru-RU" sz="2000" dirty="0" smtClean="0"/>
              <a:t>Объем субсидии из бюджета РБ – 300 млн. руб.</a:t>
            </a:r>
          </a:p>
          <a:p>
            <a:r>
              <a:rPr lang="ru-RU" sz="2000" dirty="0" smtClean="0"/>
              <a:t>Реализуется 170 проектов</a:t>
            </a:r>
          </a:p>
          <a:p>
            <a:r>
              <a:rPr lang="ru-RU" sz="2000" dirty="0" smtClean="0"/>
              <a:t>Объем привлеченных внебюджетных средств 16,3 млн. руб.</a:t>
            </a:r>
          </a:p>
          <a:p>
            <a:r>
              <a:rPr lang="ru-RU" sz="2000" dirty="0" smtClean="0"/>
              <a:t>Объем средств из бюджетов МО – 45,7 млн. руб.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424" y="623251"/>
            <a:ext cx="9182893" cy="56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ru-RU" sz="28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Башкирские дворики</a:t>
            </a:r>
            <a:r>
              <a:rPr lang="ru-RU" sz="2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</a:t>
            </a:r>
            <a:br>
              <a:rPr lang="ru-RU" sz="2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ru-RU" sz="2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6832" y="373509"/>
            <a:ext cx="9055101" cy="8584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cap="all" dirty="0" smtClean="0">
                <a:solidFill>
                  <a:schemeClr val="tx2"/>
                </a:solidFill>
              </a:rPr>
              <a:t>ППМИ в 201</a:t>
            </a:r>
            <a:r>
              <a:rPr lang="en-US" sz="2800" cap="all" dirty="0" smtClean="0">
                <a:solidFill>
                  <a:schemeClr val="tx2"/>
                </a:solidFill>
              </a:rPr>
              <a:t>8 </a:t>
            </a:r>
            <a:r>
              <a:rPr lang="ru-RU" sz="2800" cap="all" dirty="0" smtClean="0">
                <a:solidFill>
                  <a:schemeClr val="tx2"/>
                </a:solidFill>
              </a:rPr>
              <a:t>году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099" name="Объект 2"/>
          <p:cNvSpPr txBox="1">
            <a:spLocks/>
          </p:cNvSpPr>
          <p:nvPr/>
        </p:nvSpPr>
        <p:spPr bwMode="auto">
          <a:xfrm>
            <a:off x="2411413" y="3813572"/>
            <a:ext cx="6481762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buFont typeface="Arial" charset="0"/>
              <a:buNone/>
            </a:pPr>
            <a:endParaRPr lang="ru-RU" altLang="ru-RU" sz="240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10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B67995-607A-433C-9EF4-F5646E2E4667}" type="slidenum">
              <a:rPr lang="ru-RU" altLang="ru-RU" sz="120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dirty="0" smtClean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52823870"/>
              </p:ext>
            </p:extLst>
          </p:nvPr>
        </p:nvGraphicFramePr>
        <p:xfrm>
          <a:off x="1259632" y="1131590"/>
          <a:ext cx="626469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25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187351"/>
            <a:ext cx="8280920" cy="3544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3200" dirty="0" smtClean="0"/>
              <a:t>Куликов Александр Владимирович</a:t>
            </a:r>
          </a:p>
          <a:p>
            <a:pPr marL="0" indent="0" algn="ctr">
              <a:buNone/>
            </a:pPr>
            <a:r>
              <a:rPr lang="ru-RU" sz="3200" dirty="0" smtClean="0"/>
              <a:t>Тел.: 8-999-131-81-59</a:t>
            </a:r>
          </a:p>
          <a:p>
            <a:pPr marL="0" indent="0" algn="ctr">
              <a:buNone/>
            </a:pPr>
            <a:r>
              <a:rPr lang="ru-RU" sz="3200" dirty="0" err="1" smtClean="0"/>
              <a:t>Эл.почта</a:t>
            </a:r>
            <a:r>
              <a:rPr lang="ru-RU" sz="3200" dirty="0" smtClean="0"/>
              <a:t>: </a:t>
            </a:r>
            <a:r>
              <a:rPr lang="en-US" sz="3200" dirty="0"/>
              <a:t>kulikovav@isirb.ru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424" y="623251"/>
            <a:ext cx="9182893" cy="56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Куратор проекта</a:t>
            </a:r>
            <a:r>
              <a:rPr lang="ru-RU" sz="2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ru-RU" sz="2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058" y="1964197"/>
            <a:ext cx="7886700" cy="99417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«Наше село»</a:t>
            </a:r>
            <a:endParaRPr lang="ru-RU" sz="72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07504" y="123478"/>
            <a:ext cx="8784976" cy="744010"/>
            <a:chOff x="107504" y="123478"/>
            <a:chExt cx="8784976" cy="744010"/>
          </a:xfrm>
        </p:grpSpPr>
        <p:pic>
          <p:nvPicPr>
            <p:cNvPr id="3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6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7574"/>
            <a:ext cx="8496944" cy="367240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Проект предусматривает развитие объектов общественной инфраструктуры </a:t>
            </a:r>
            <a:r>
              <a:rPr lang="ru-RU" sz="16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 сельских поселениях без участия регионального бюджета</a:t>
            </a:r>
            <a:r>
              <a:rPr lang="ru-RU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на основе механизмов инициативного бюджетирования с привлечением денежных и </a:t>
            </a:r>
            <a:r>
              <a:rPr lang="ru-RU" sz="16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неденежных</a:t>
            </a:r>
            <a:r>
              <a:rPr lang="ru-RU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средств местных сообществ (жителей и спонсоров).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Индикатором </a:t>
            </a:r>
            <a:r>
              <a:rPr lang="ru-RU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востребованности и актуальности выбранного проекта выступает уровень </a:t>
            </a:r>
            <a:r>
              <a:rPr lang="ru-RU" sz="16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софинансирования</a:t>
            </a:r>
            <a:r>
              <a:rPr lang="ru-RU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со стороны местного сообщества.</a:t>
            </a: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Специфика (уникальность) проекта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r>
              <a:rPr lang="ru-RU" sz="1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Муниципальный район определяет*</a:t>
            </a: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конкретные параметры конкурса – типологию проектов, количество участников (подаваемых заявок) от сельского поселения, требования к предоставляемым на конкурс документам, </a:t>
            </a:r>
            <a:r>
              <a:rPr lang="ru-RU" sz="16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балльную </a:t>
            </a:r>
            <a:r>
              <a:rPr lang="ru-RU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шкалу, </a:t>
            </a:r>
            <a:r>
              <a:rPr lang="ru-RU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источники финансирования (бюджетный или внебюджетный) </a:t>
            </a:r>
            <a:r>
              <a:rPr lang="ru-RU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 другие параметры.</a:t>
            </a: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  <a:r>
              <a:rPr lang="ru-RU" sz="1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ИСИ РБ разработал типовой вариант нормативных документов  для проведения конкурса и адаптирует его для конкретного района</a:t>
            </a:r>
            <a:r>
              <a: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1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1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ru-RU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B81-0BCD-441B-9E81-8D7DAC2E46D7}" type="slidenum">
              <a:rPr lang="ru-RU" smtClean="0"/>
              <a:pPr/>
              <a:t>32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107504" y="123478"/>
            <a:ext cx="8784976" cy="744010"/>
            <a:chOff x="107504" y="123478"/>
            <a:chExt cx="8784976" cy="744010"/>
          </a:xfrm>
        </p:grpSpPr>
        <p:pic>
          <p:nvPicPr>
            <p:cNvPr id="7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63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 txBox="1">
            <a:spLocks/>
          </p:cNvSpPr>
          <p:nvPr/>
        </p:nvSpPr>
        <p:spPr>
          <a:xfrm>
            <a:off x="629841" y="1020961"/>
            <a:ext cx="5555864" cy="379487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Типология проектов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Обустройство детских и спортивных площадок;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Ремонт (ограждение) мест захоронений;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Ремонт дорог, тротуаров;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Обустройство мест массового отдыха;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Обустройство противопожарных водоемов;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Приобретение спецтехники;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Ремонт административных зданий (для хранения спецтехники и  т.д.)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Ремонт системы водоснабжения;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Ремонт системы электроснабжения;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Сбор и вывоз мусора.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B81-0BCD-441B-9E81-8D7DAC2E46D7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50119" y="1164292"/>
            <a:ext cx="3165231" cy="175410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68580" tIns="34290" rIns="68580" bIns="3429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Участники</a:t>
            </a:r>
            <a:r>
              <a:rPr lang="ru-RU" sz="21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Администрации муниципальных районов, 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Администрации сельских поселений, 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Инициативные группы граждан,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Проектный центр (Центр изучения гражданских инициатив ИСИ РБ).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07504" y="123478"/>
            <a:ext cx="8784976" cy="744010"/>
            <a:chOff x="107504" y="123478"/>
            <a:chExt cx="8784976" cy="744010"/>
          </a:xfrm>
        </p:grpSpPr>
        <p:pic>
          <p:nvPicPr>
            <p:cNvPr id="10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99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 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B81-0BCD-441B-9E81-8D7DAC2E46D7}" type="slidenum">
              <a:rPr lang="ru-RU" sz="105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34</a:t>
            </a:fld>
            <a:endParaRPr lang="ru-RU" sz="105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0135" y="23979"/>
            <a:ext cx="3478906" cy="6848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Результаты</a:t>
            </a:r>
            <a:endParaRPr lang="ru-RU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ru-RU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реализации проекта в 2018 г.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26" y="893845"/>
            <a:ext cx="2434106" cy="72674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Период реализации </a:t>
            </a:r>
          </a:p>
          <a:p>
            <a:pPr algn="ctr"/>
            <a:r>
              <a:rPr lang="en-US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-й </a:t>
            </a:r>
            <a:r>
              <a:rPr lang="ru-RU" sz="13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квартала 2018 г. – 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3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IV</a:t>
            </a:r>
            <a:r>
              <a:rPr lang="ru-RU" sz="13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-й квартал 2018 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г.</a:t>
            </a:r>
            <a:endParaRPr lang="ru-RU" sz="13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3526" y="2063703"/>
            <a:ext cx="2434106" cy="134907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ru-RU" sz="13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 муниципальных районах 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Республики</a:t>
            </a:r>
            <a:r>
              <a:rPr lang="ru-RU" sz="13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ru-RU" sz="13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Альшеевский</a:t>
            </a:r>
            <a:r>
              <a:rPr lang="ru-RU" sz="13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ru-RU" sz="1300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Бураевский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ru-RU" sz="13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Бакалинский</a:t>
            </a:r>
            <a:r>
              <a:rPr lang="ru-RU" sz="13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ru-RU" sz="13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Илишевский</a:t>
            </a:r>
            <a:r>
              <a:rPr lang="ru-RU" sz="13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ru-RU" sz="1300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Калтасинский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ru-RU" sz="1300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Миякинский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ru-RU" sz="13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10318" y="829375"/>
            <a:ext cx="2313720" cy="14626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just"/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Количество 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реализованных проектов </a:t>
            </a:r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ru-RU" sz="12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  <a:r>
              <a:rPr lang="en-US" sz="1200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0</a:t>
            </a:r>
            <a:r>
              <a:rPr lang="ru-RU" sz="1200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(13 – в </a:t>
            </a:r>
            <a:r>
              <a:rPr lang="ru-RU" sz="12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Бураевском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р-не</a:t>
            </a:r>
          </a:p>
          <a:p>
            <a:pPr algn="just"/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11 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в </a:t>
            </a:r>
            <a:r>
              <a:rPr lang="ru-RU" sz="12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Бакалинском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р-не</a:t>
            </a:r>
          </a:p>
          <a:p>
            <a:pPr algn="just"/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8 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в </a:t>
            </a:r>
            <a:r>
              <a:rPr lang="ru-RU" sz="12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Илишевском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р-не</a:t>
            </a:r>
          </a:p>
          <a:p>
            <a:pPr algn="just"/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4 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в </a:t>
            </a:r>
            <a:r>
              <a:rPr lang="ru-RU" sz="12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Калтасинском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р-не</a:t>
            </a:r>
          </a:p>
          <a:p>
            <a:pPr algn="just"/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3 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в </a:t>
            </a:r>
            <a:r>
              <a:rPr lang="ru-RU" sz="12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Миякинском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рне</a:t>
            </a:r>
            <a:endParaRPr lang="ru-RU" sz="1200" dirty="0" smtClean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1 – в </a:t>
            </a:r>
            <a:r>
              <a:rPr lang="ru-RU" sz="1200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Альшеевском</a:t>
            </a:r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р-н)</a:t>
            </a:r>
            <a:endParaRPr lang="ru-RU" sz="12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21541" y="2427734"/>
            <a:ext cx="2442947" cy="12961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just"/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Общая сумма, выделенная из бюджетов МР на реализацию проекта в 2018 г. – 7 257 966 (от 100 </a:t>
            </a:r>
            <a:r>
              <a:rPr lang="ru-RU" sz="1300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т.р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в </a:t>
            </a:r>
            <a:r>
              <a:rPr lang="ru-RU" sz="1300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Альшеевском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р-не, до 2 800 </a:t>
            </a:r>
            <a:r>
              <a:rPr lang="ru-RU" sz="1300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т.р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в </a:t>
            </a:r>
            <a:r>
              <a:rPr lang="ru-RU" sz="1300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Бураевском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р-не)</a:t>
            </a:r>
            <a:endParaRPr lang="ru-RU" sz="13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21540" y="3897729"/>
            <a:ext cx="2363274" cy="8695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just"/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Количество </a:t>
            </a:r>
            <a:r>
              <a:rPr lang="ru-RU" sz="1300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благополучателей</a:t>
            </a:r>
            <a:r>
              <a:rPr lang="ru-RU" sz="13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– 12 000-15 000 человек</a:t>
            </a:r>
            <a:endParaRPr lang="ru-RU" sz="13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0552" y="3723878"/>
            <a:ext cx="2397080" cy="10854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Рекомендуемое соотношение затрат на проект</a:t>
            </a:r>
            <a:r>
              <a:rPr lang="en-US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endParaRPr lang="ru-RU" sz="1200" dirty="0" smtClean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1/3 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от стоимости проекта – </a:t>
            </a:r>
            <a:r>
              <a:rPr lang="ru-RU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население и спонсоры, </a:t>
            </a:r>
            <a:r>
              <a:rPr lang="ru-RU" sz="12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2/3 – бюджет района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512537" y="1138623"/>
            <a:ext cx="4114100" cy="3478904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Группа 17"/>
          <p:cNvGrpSpPr/>
          <p:nvPr/>
        </p:nvGrpSpPr>
        <p:grpSpPr>
          <a:xfrm>
            <a:off x="50284" y="41480"/>
            <a:ext cx="8784976" cy="744010"/>
            <a:chOff x="107504" y="123478"/>
            <a:chExt cx="8784976" cy="744010"/>
          </a:xfrm>
        </p:grpSpPr>
        <p:pic>
          <p:nvPicPr>
            <p:cNvPr id="19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710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 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3B81-0BCD-441B-9E81-8D7DAC2E46D7}" type="slidenum">
              <a:rPr lang="ru-RU" sz="105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35</a:t>
            </a:fld>
            <a:endParaRPr lang="ru-RU" sz="105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0507" y="125613"/>
            <a:ext cx="3730527" cy="6848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Прогнозируемые результаты</a:t>
            </a:r>
          </a:p>
          <a:p>
            <a:pPr algn="ctr"/>
            <a:r>
              <a:rPr lang="ru-RU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реализации проекта в 201</a:t>
            </a:r>
            <a:r>
              <a:rPr lang="en-US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</a:t>
            </a:r>
            <a:r>
              <a:rPr lang="ru-RU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г.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893845"/>
            <a:ext cx="2696151" cy="72674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Период реализации 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 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-й </a:t>
            </a:r>
            <a:r>
              <a:rPr lang="ru-RU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квартала </a:t>
            </a:r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2019 </a:t>
            </a:r>
            <a:r>
              <a:rPr lang="ru-RU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г. </a:t>
            </a:r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 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IV</a:t>
            </a:r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-й квартал 2019 г.</a:t>
            </a:r>
            <a:endParaRPr lang="ru-RU" sz="1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4" y="2489455"/>
            <a:ext cx="2696150" cy="6631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Все муниципальные районы республики</a:t>
            </a:r>
            <a:endParaRPr lang="ru-RU" sz="1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85436" y="1582497"/>
            <a:ext cx="2387057" cy="8053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just"/>
            <a:r>
              <a:rPr lang="ru-RU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Прогнозируемое количество реализованных проектов ~ </a:t>
            </a:r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270.</a:t>
            </a:r>
            <a:endParaRPr lang="ru-RU" sz="1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85435" y="3507854"/>
            <a:ext cx="2387057" cy="8695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just"/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Ожидаемое количество </a:t>
            </a:r>
            <a:r>
              <a:rPr lang="ru-RU" sz="1400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благополучателей</a:t>
            </a:r>
            <a:r>
              <a:rPr lang="ru-RU" sz="140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just"/>
            <a:r>
              <a:rPr lang="ru-RU" sz="140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85 </a:t>
            </a:r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000 чел.</a:t>
            </a:r>
            <a:endParaRPr lang="ru-RU" sz="1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7503" y="3727634"/>
            <a:ext cx="2696152" cy="9537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Соотношение затрат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1/3 </a:t>
            </a:r>
            <a:r>
              <a:rPr lang="ru-RU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от стоимости проекта – население, 2/3 – бюджет района </a:t>
            </a:r>
            <a:endParaRPr lang="ru-RU" sz="1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50" name="Picture 2" descr="C:\Users\саша\Desktop\2019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6725" y="893845"/>
            <a:ext cx="3634037" cy="4054170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Группа 17"/>
          <p:cNvGrpSpPr/>
          <p:nvPr/>
        </p:nvGrpSpPr>
        <p:grpSpPr>
          <a:xfrm>
            <a:off x="107504" y="123478"/>
            <a:ext cx="8784976" cy="744010"/>
            <a:chOff x="107504" y="123478"/>
            <a:chExt cx="8784976" cy="744010"/>
          </a:xfrm>
        </p:grpSpPr>
        <p:pic>
          <p:nvPicPr>
            <p:cNvPr id="19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847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187351"/>
            <a:ext cx="8280920" cy="3544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3200" dirty="0" err="1" smtClean="0"/>
              <a:t>Асылгужин</a:t>
            </a:r>
            <a:r>
              <a:rPr lang="ru-RU" sz="3200" dirty="0" smtClean="0"/>
              <a:t> </a:t>
            </a:r>
            <a:r>
              <a:rPr lang="ru-RU" sz="3200" dirty="0" err="1" smtClean="0"/>
              <a:t>Рафиль</a:t>
            </a:r>
            <a:r>
              <a:rPr lang="ru-RU" sz="3200" dirty="0" smtClean="0"/>
              <a:t> </a:t>
            </a:r>
            <a:r>
              <a:rPr lang="ru-RU" sz="3200" dirty="0" err="1" smtClean="0"/>
              <a:t>Рифгатович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Тел</a:t>
            </a:r>
            <a:r>
              <a:rPr lang="ru-RU" sz="3200" dirty="0"/>
              <a:t>.: </a:t>
            </a:r>
            <a:r>
              <a:rPr lang="ru-RU" sz="3200" dirty="0" smtClean="0"/>
              <a:t>8-937-334-07-48</a:t>
            </a:r>
          </a:p>
          <a:p>
            <a:pPr marL="0" indent="0" algn="ctr">
              <a:buNone/>
            </a:pPr>
            <a:r>
              <a:rPr lang="ru-RU" sz="3200" dirty="0" err="1" smtClean="0"/>
              <a:t>Эл.почта</a:t>
            </a:r>
            <a:r>
              <a:rPr lang="ru-RU" sz="3200" dirty="0" smtClean="0"/>
              <a:t>: </a:t>
            </a:r>
            <a:r>
              <a:rPr lang="en-US" sz="3200" dirty="0"/>
              <a:t>asylguzhinrr@isirb.ru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424" y="623251"/>
            <a:ext cx="9182893" cy="56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Куратор </a:t>
            </a:r>
            <a:r>
              <a:rPr lang="ru-RU" sz="3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проекта</a:t>
            </a:r>
            <a:r>
              <a:rPr lang="ru-RU" sz="2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2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ru-RU" sz="2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-180528" y="4057062"/>
            <a:ext cx="6480720" cy="124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A386-35AB-4FF0-8739-4276316B374A}" type="slidenum">
              <a:rPr lang="ru-RU" smtClean="0"/>
              <a:pPr/>
              <a:t>37</a:t>
            </a:fld>
            <a:endParaRPr lang="ru-RU"/>
          </a:p>
        </p:txBody>
      </p:sp>
      <p:pic>
        <p:nvPicPr>
          <p:cNvPr id="6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82553" y="1635646"/>
            <a:ext cx="70051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Сайт ИСИ РБ: </a:t>
            </a:r>
            <a:r>
              <a:rPr lang="en-US" sz="3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www.isirb.ru</a:t>
            </a:r>
          </a:p>
          <a:p>
            <a:endParaRPr lang="ru-RU" sz="1600" dirty="0" smtClean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sz="3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Сайт ППМИ в РБ: </a:t>
            </a:r>
            <a:r>
              <a:rPr lang="en-US" sz="3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ppmi.bashkortostan.ru</a:t>
            </a:r>
          </a:p>
          <a:p>
            <a:endParaRPr lang="en-US" sz="1600" dirty="0" smtClean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sz="3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Группа </a:t>
            </a:r>
            <a:r>
              <a:rPr lang="ru-RU" sz="3200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Вконтакте</a:t>
            </a:r>
            <a:r>
              <a:rPr lang="ru-RU" sz="3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 </a:t>
            </a:r>
            <a:r>
              <a:rPr lang="en-US" sz="32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www.vk.com/cigi_isi_rb</a:t>
            </a:r>
            <a:endParaRPr lang="ru-RU" sz="3200" dirty="0" smtClean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0491" y="575100"/>
            <a:ext cx="666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ИНФОРМАЦИОННЫЕ РЕСУРСЫ</a:t>
            </a:r>
            <a:endParaRPr lang="ru-RU" sz="28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815" y="2654493"/>
            <a:ext cx="8785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4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310552" y="1265471"/>
            <a:ext cx="7094378" cy="3037424"/>
            <a:chOff x="-1423005" y="1062057"/>
            <a:chExt cx="6571069" cy="3037424"/>
          </a:xfrm>
        </p:grpSpPr>
        <p:sp>
          <p:nvSpPr>
            <p:cNvPr id="12" name="Freeform 117"/>
            <p:cNvSpPr>
              <a:spLocks/>
            </p:cNvSpPr>
            <p:nvPr/>
          </p:nvSpPr>
          <p:spPr bwMode="auto">
            <a:xfrm>
              <a:off x="-1423005" y="1062057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24753" y="3268442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55776" y="3637816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-1395327" y="3164421"/>
              <a:ext cx="329420" cy="286414"/>
              <a:chOff x="-1926852" y="1638831"/>
              <a:chExt cx="505915" cy="548625"/>
            </a:xfrm>
            <a:solidFill>
              <a:srgbClr val="92D050"/>
            </a:solidFill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-1912660" y="1638831"/>
                <a:ext cx="491723" cy="548625"/>
              </a:xfrm>
              <a:prstGeom prst="rect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18" name="Равнобедренный треугольник 17"/>
              <p:cNvSpPr/>
              <p:nvPr/>
            </p:nvSpPr>
            <p:spPr>
              <a:xfrm rot="10800000">
                <a:off x="-1926852" y="1687419"/>
                <a:ext cx="491718" cy="301325"/>
              </a:xfrm>
              <a:prstGeom prst="triangl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90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-180528" y="4057062"/>
            <a:ext cx="6480720" cy="124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A386-35AB-4FF0-8739-4276316B374A}" type="slidenum">
              <a:rPr lang="ru-RU" smtClean="0"/>
              <a:pPr/>
              <a:t>38</a:t>
            </a:fld>
            <a:endParaRPr lang="ru-RU"/>
          </a:p>
        </p:txBody>
      </p:sp>
      <p:pic>
        <p:nvPicPr>
          <p:cNvPr id="6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925" y="123478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87331" y="2025029"/>
            <a:ext cx="5586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СПАСИБО ЗА ВНИМАНИЕ!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815" y="2654493"/>
            <a:ext cx="8785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340433" y="3393200"/>
            <a:ext cx="7064497" cy="909695"/>
            <a:chOff x="-1395328" y="3189786"/>
            <a:chExt cx="6543392" cy="909695"/>
          </a:xfrm>
        </p:grpSpPr>
        <p:sp>
          <p:nvSpPr>
            <p:cNvPr id="13" name="TextBox 12"/>
            <p:cNvSpPr txBox="1"/>
            <p:nvPr/>
          </p:nvSpPr>
          <p:spPr>
            <a:xfrm>
              <a:off x="2524753" y="3268442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55776" y="3637816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rot="10800000">
              <a:off x="-1395328" y="3189786"/>
              <a:ext cx="320176" cy="157309"/>
            </a:xfrm>
            <a:prstGeom prst="triangle">
              <a:avLst/>
            </a:prstGeom>
            <a:solidFill>
              <a:srgbClr val="92D05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1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62636"/>
            <a:ext cx="8984676" cy="756083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chemeClr val="tx2"/>
                </a:solidFill>
              </a:rPr>
              <a:t>ППМИ В 2018 ГОДУ. ОСНОВНЫЕ ПАРАМЕТРЫ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A386-35AB-4FF0-8739-4276316B374A}" type="slidenum">
              <a:rPr lang="ru-RU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4</a:t>
            </a:fld>
            <a:endParaRPr lang="ru-RU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411760" y="3813888"/>
            <a:ext cx="6480720" cy="1242138"/>
          </a:xfrm>
          <a:prstGeom prst="rect">
            <a:avLst/>
          </a:prstGeom>
        </p:spPr>
        <p:txBody>
          <a:bodyPr vert="horz" lIns="68577" tIns="34289" rIns="68577" bIns="3428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384293"/>
              </p:ext>
            </p:extLst>
          </p:nvPr>
        </p:nvGraphicFramePr>
        <p:xfrm>
          <a:off x="91498" y="1086584"/>
          <a:ext cx="5560622" cy="41076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0788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Участники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Городские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округа, городские и с</a:t>
                      </a:r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ельские поселения, муниципальные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районы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Общий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объем субсидии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400 млн. руб.</a:t>
                      </a:r>
                    </a:p>
                    <a:p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М</a:t>
                      </a:r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ax </a:t>
                      </a:r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субсидии на 1 проект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 млн. руб.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937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Количество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проектов от 1-го поселения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1*</a:t>
                      </a:r>
                    </a:p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*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для ГО  от 1-го инициатора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29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Min </a:t>
                      </a:r>
                      <a:r>
                        <a:rPr lang="ru-RU" sz="15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софинансирование</a:t>
                      </a:r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местного бюджета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5% - СП, ГП, МР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15% - ГО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Min </a:t>
                      </a:r>
                      <a:r>
                        <a:rPr lang="ru-RU" sz="15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софинансирование</a:t>
                      </a:r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населения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3% -  СП, ГП, МР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5% - ГО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T="34290" marB="34290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>
            <a:off x="5787335" y="1219738"/>
            <a:ext cx="792088" cy="3836289"/>
          </a:xfrm>
          <a:prstGeom prst="rightBrac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68577" tIns="34289" rIns="68577" bIns="34289" rtlCol="0" anchor="ctr"/>
          <a:lstStyle/>
          <a:p>
            <a:pPr algn="ctr"/>
            <a:endParaRPr lang="ru-RU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7407" y="1994900"/>
            <a:ext cx="3157270" cy="2439127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algn="ctr"/>
            <a:r>
              <a:rPr lang="ru-RU" sz="3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831</a:t>
            </a:r>
            <a:r>
              <a:rPr lang="ru-RU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Заявка</a:t>
            </a:r>
          </a:p>
          <a:p>
            <a:pPr algn="ctr"/>
            <a:endParaRPr lang="ru-RU" sz="2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ru-RU" sz="11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ru-RU" sz="11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ru-RU" sz="3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598</a:t>
            </a:r>
            <a:r>
              <a:rPr lang="ru-RU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победителей</a:t>
            </a:r>
          </a:p>
        </p:txBody>
      </p:sp>
      <p:sp>
        <p:nvSpPr>
          <p:cNvPr id="16" name="Freeform 152"/>
          <p:cNvSpPr>
            <a:spLocks noEditPoints="1"/>
          </p:cNvSpPr>
          <p:nvPr/>
        </p:nvSpPr>
        <p:spPr bwMode="auto">
          <a:xfrm>
            <a:off x="7873124" y="3104032"/>
            <a:ext cx="686085" cy="709857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defTabSz="773701"/>
            <a:endParaRPr lang="en-US" sz="1500" kern="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Freeform 113"/>
          <p:cNvSpPr>
            <a:spLocks noEditPoints="1"/>
          </p:cNvSpPr>
          <p:nvPr/>
        </p:nvSpPr>
        <p:spPr bwMode="auto">
          <a:xfrm>
            <a:off x="7786439" y="1541721"/>
            <a:ext cx="772770" cy="735474"/>
          </a:xfrm>
          <a:custGeom>
            <a:avLst/>
            <a:gdLst/>
            <a:ahLst/>
            <a:cxnLst>
              <a:cxn ang="0">
                <a:pos x="82" y="49"/>
              </a:cxn>
              <a:cxn ang="0">
                <a:pos x="74" y="57"/>
              </a:cxn>
              <a:cxn ang="0">
                <a:pos x="7" y="57"/>
              </a:cxn>
              <a:cxn ang="0">
                <a:pos x="0" y="49"/>
              </a:cxn>
              <a:cxn ang="0">
                <a:pos x="0" y="6"/>
              </a:cxn>
              <a:cxn ang="0">
                <a:pos x="10" y="6"/>
              </a:cxn>
              <a:cxn ang="0">
                <a:pos x="10" y="0"/>
              </a:cxn>
              <a:cxn ang="0">
                <a:pos x="82" y="0"/>
              </a:cxn>
              <a:cxn ang="0">
                <a:pos x="82" y="49"/>
              </a:cxn>
              <a:cxn ang="0">
                <a:pos x="10" y="11"/>
              </a:cxn>
              <a:cxn ang="0">
                <a:pos x="5" y="11"/>
              </a:cxn>
              <a:cxn ang="0">
                <a:pos x="5" y="49"/>
              </a:cxn>
              <a:cxn ang="0">
                <a:pos x="7" y="52"/>
              </a:cxn>
              <a:cxn ang="0">
                <a:pos x="10" y="49"/>
              </a:cxn>
              <a:cxn ang="0">
                <a:pos x="10" y="11"/>
              </a:cxn>
              <a:cxn ang="0">
                <a:pos x="77" y="6"/>
              </a:cxn>
              <a:cxn ang="0">
                <a:pos x="15" y="6"/>
              </a:cxn>
              <a:cxn ang="0">
                <a:pos x="15" y="49"/>
              </a:cxn>
              <a:cxn ang="0">
                <a:pos x="15" y="52"/>
              </a:cxn>
              <a:cxn ang="0">
                <a:pos x="74" y="52"/>
              </a:cxn>
              <a:cxn ang="0">
                <a:pos x="77" y="49"/>
              </a:cxn>
              <a:cxn ang="0">
                <a:pos x="77" y="6"/>
              </a:cxn>
              <a:cxn ang="0">
                <a:pos x="46" y="36"/>
              </a:cxn>
              <a:cxn ang="0">
                <a:pos x="20" y="36"/>
              </a:cxn>
              <a:cxn ang="0">
                <a:pos x="20" y="11"/>
              </a:cxn>
              <a:cxn ang="0">
                <a:pos x="46" y="11"/>
              </a:cxn>
              <a:cxn ang="0">
                <a:pos x="46" y="36"/>
              </a:cxn>
              <a:cxn ang="0">
                <a:pos x="46" y="47"/>
              </a:cxn>
              <a:cxn ang="0">
                <a:pos x="20" y="47"/>
              </a:cxn>
              <a:cxn ang="0">
                <a:pos x="20" y="42"/>
              </a:cxn>
              <a:cxn ang="0">
                <a:pos x="46" y="42"/>
              </a:cxn>
              <a:cxn ang="0">
                <a:pos x="46" y="47"/>
              </a:cxn>
              <a:cxn ang="0">
                <a:pos x="25" y="16"/>
              </a:cxn>
              <a:cxn ang="0">
                <a:pos x="25" y="31"/>
              </a:cxn>
              <a:cxn ang="0">
                <a:pos x="41" y="31"/>
              </a:cxn>
              <a:cxn ang="0">
                <a:pos x="41" y="16"/>
              </a:cxn>
              <a:cxn ang="0">
                <a:pos x="25" y="16"/>
              </a:cxn>
              <a:cxn ang="0">
                <a:pos x="72" y="16"/>
              </a:cxn>
              <a:cxn ang="0">
                <a:pos x="51" y="16"/>
              </a:cxn>
              <a:cxn ang="0">
                <a:pos x="51" y="11"/>
              </a:cxn>
              <a:cxn ang="0">
                <a:pos x="72" y="11"/>
              </a:cxn>
              <a:cxn ang="0">
                <a:pos x="72" y="16"/>
              </a:cxn>
              <a:cxn ang="0">
                <a:pos x="72" y="26"/>
              </a:cxn>
              <a:cxn ang="0">
                <a:pos x="51" y="26"/>
              </a:cxn>
              <a:cxn ang="0">
                <a:pos x="51" y="21"/>
              </a:cxn>
              <a:cxn ang="0">
                <a:pos x="72" y="21"/>
              </a:cxn>
              <a:cxn ang="0">
                <a:pos x="72" y="26"/>
              </a:cxn>
              <a:cxn ang="0">
                <a:pos x="72" y="36"/>
              </a:cxn>
              <a:cxn ang="0">
                <a:pos x="51" y="36"/>
              </a:cxn>
              <a:cxn ang="0">
                <a:pos x="51" y="31"/>
              </a:cxn>
              <a:cxn ang="0">
                <a:pos x="72" y="31"/>
              </a:cxn>
              <a:cxn ang="0">
                <a:pos x="72" y="36"/>
              </a:cxn>
              <a:cxn ang="0">
                <a:pos x="72" y="47"/>
              </a:cxn>
              <a:cxn ang="0">
                <a:pos x="51" y="47"/>
              </a:cxn>
              <a:cxn ang="0">
                <a:pos x="51" y="42"/>
              </a:cxn>
              <a:cxn ang="0">
                <a:pos x="72" y="42"/>
              </a:cxn>
              <a:cxn ang="0">
                <a:pos x="72" y="47"/>
              </a:cxn>
            </a:cxnLst>
            <a:rect l="0" t="0" r="r" b="b"/>
            <a:pathLst>
              <a:path w="82" h="57">
                <a:moveTo>
                  <a:pt x="82" y="49"/>
                </a:moveTo>
                <a:cubicBezTo>
                  <a:pt x="82" y="54"/>
                  <a:pt x="79" y="57"/>
                  <a:pt x="74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3" y="57"/>
                  <a:pt x="0" y="54"/>
                  <a:pt x="0" y="49"/>
                </a:cubicBezTo>
                <a:cubicBezTo>
                  <a:pt x="0" y="6"/>
                  <a:pt x="0" y="6"/>
                  <a:pt x="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0"/>
                  <a:pt x="10" y="0"/>
                  <a:pt x="10" y="0"/>
                </a:cubicBezTo>
                <a:cubicBezTo>
                  <a:pt x="82" y="0"/>
                  <a:pt x="82" y="0"/>
                  <a:pt x="82" y="0"/>
                </a:cubicBezTo>
                <a:lnTo>
                  <a:pt x="82" y="49"/>
                </a:lnTo>
                <a:close/>
                <a:moveTo>
                  <a:pt x="10" y="11"/>
                </a:moveTo>
                <a:cubicBezTo>
                  <a:pt x="5" y="11"/>
                  <a:pt x="5" y="11"/>
                  <a:pt x="5" y="11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51"/>
                  <a:pt x="6" y="52"/>
                  <a:pt x="7" y="52"/>
                </a:cubicBezTo>
                <a:cubicBezTo>
                  <a:pt x="9" y="52"/>
                  <a:pt x="10" y="51"/>
                  <a:pt x="10" y="49"/>
                </a:cubicBezTo>
                <a:lnTo>
                  <a:pt x="10" y="11"/>
                </a:lnTo>
                <a:close/>
                <a:moveTo>
                  <a:pt x="77" y="6"/>
                </a:moveTo>
                <a:cubicBezTo>
                  <a:pt x="15" y="6"/>
                  <a:pt x="15" y="6"/>
                  <a:pt x="15" y="6"/>
                </a:cubicBezTo>
                <a:cubicBezTo>
                  <a:pt x="15" y="49"/>
                  <a:pt x="15" y="49"/>
                  <a:pt x="15" y="49"/>
                </a:cubicBezTo>
                <a:cubicBezTo>
                  <a:pt x="15" y="50"/>
                  <a:pt x="15" y="51"/>
                  <a:pt x="15" y="52"/>
                </a:cubicBezTo>
                <a:cubicBezTo>
                  <a:pt x="74" y="52"/>
                  <a:pt x="74" y="52"/>
                  <a:pt x="74" y="52"/>
                </a:cubicBezTo>
                <a:cubicBezTo>
                  <a:pt x="76" y="52"/>
                  <a:pt x="77" y="51"/>
                  <a:pt x="77" y="49"/>
                </a:cubicBezTo>
                <a:lnTo>
                  <a:pt x="77" y="6"/>
                </a:lnTo>
                <a:close/>
                <a:moveTo>
                  <a:pt x="46" y="36"/>
                </a:moveTo>
                <a:cubicBezTo>
                  <a:pt x="20" y="36"/>
                  <a:pt x="20" y="36"/>
                  <a:pt x="20" y="36"/>
                </a:cubicBezTo>
                <a:cubicBezTo>
                  <a:pt x="20" y="11"/>
                  <a:pt x="20" y="11"/>
                  <a:pt x="20" y="11"/>
                </a:cubicBezTo>
                <a:cubicBezTo>
                  <a:pt x="46" y="11"/>
                  <a:pt x="46" y="11"/>
                  <a:pt x="46" y="11"/>
                </a:cubicBezTo>
                <a:lnTo>
                  <a:pt x="46" y="36"/>
                </a:lnTo>
                <a:close/>
                <a:moveTo>
                  <a:pt x="46" y="47"/>
                </a:moveTo>
                <a:cubicBezTo>
                  <a:pt x="20" y="47"/>
                  <a:pt x="20" y="47"/>
                  <a:pt x="20" y="47"/>
                </a:cubicBezTo>
                <a:cubicBezTo>
                  <a:pt x="20" y="42"/>
                  <a:pt x="20" y="42"/>
                  <a:pt x="20" y="42"/>
                </a:cubicBezTo>
                <a:cubicBezTo>
                  <a:pt x="46" y="42"/>
                  <a:pt x="46" y="42"/>
                  <a:pt x="46" y="42"/>
                </a:cubicBezTo>
                <a:lnTo>
                  <a:pt x="46" y="47"/>
                </a:lnTo>
                <a:close/>
                <a:moveTo>
                  <a:pt x="25" y="16"/>
                </a:moveTo>
                <a:cubicBezTo>
                  <a:pt x="25" y="31"/>
                  <a:pt x="25" y="31"/>
                  <a:pt x="25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1" y="16"/>
                  <a:pt x="41" y="16"/>
                  <a:pt x="41" y="16"/>
                </a:cubicBezTo>
                <a:lnTo>
                  <a:pt x="25" y="16"/>
                </a:lnTo>
                <a:close/>
                <a:moveTo>
                  <a:pt x="72" y="16"/>
                </a:moveTo>
                <a:cubicBezTo>
                  <a:pt x="51" y="16"/>
                  <a:pt x="51" y="16"/>
                  <a:pt x="51" y="16"/>
                </a:cubicBezTo>
                <a:cubicBezTo>
                  <a:pt x="51" y="11"/>
                  <a:pt x="51" y="11"/>
                  <a:pt x="51" y="11"/>
                </a:cubicBezTo>
                <a:cubicBezTo>
                  <a:pt x="72" y="11"/>
                  <a:pt x="72" y="11"/>
                  <a:pt x="72" y="11"/>
                </a:cubicBezTo>
                <a:lnTo>
                  <a:pt x="72" y="16"/>
                </a:lnTo>
                <a:close/>
                <a:moveTo>
                  <a:pt x="72" y="26"/>
                </a:moveTo>
                <a:cubicBezTo>
                  <a:pt x="51" y="26"/>
                  <a:pt x="51" y="26"/>
                  <a:pt x="51" y="26"/>
                </a:cubicBezTo>
                <a:cubicBezTo>
                  <a:pt x="51" y="21"/>
                  <a:pt x="51" y="21"/>
                  <a:pt x="51" y="21"/>
                </a:cubicBezTo>
                <a:cubicBezTo>
                  <a:pt x="72" y="21"/>
                  <a:pt x="72" y="21"/>
                  <a:pt x="72" y="21"/>
                </a:cubicBezTo>
                <a:lnTo>
                  <a:pt x="72" y="26"/>
                </a:lnTo>
                <a:close/>
                <a:moveTo>
                  <a:pt x="72" y="36"/>
                </a:moveTo>
                <a:cubicBezTo>
                  <a:pt x="51" y="36"/>
                  <a:pt x="51" y="36"/>
                  <a:pt x="51" y="36"/>
                </a:cubicBezTo>
                <a:cubicBezTo>
                  <a:pt x="51" y="31"/>
                  <a:pt x="51" y="31"/>
                  <a:pt x="51" y="31"/>
                </a:cubicBezTo>
                <a:cubicBezTo>
                  <a:pt x="72" y="31"/>
                  <a:pt x="72" y="31"/>
                  <a:pt x="72" y="31"/>
                </a:cubicBezTo>
                <a:lnTo>
                  <a:pt x="72" y="36"/>
                </a:lnTo>
                <a:close/>
                <a:moveTo>
                  <a:pt x="72" y="47"/>
                </a:moveTo>
                <a:cubicBezTo>
                  <a:pt x="51" y="47"/>
                  <a:pt x="51" y="47"/>
                  <a:pt x="51" y="47"/>
                </a:cubicBezTo>
                <a:cubicBezTo>
                  <a:pt x="51" y="42"/>
                  <a:pt x="51" y="42"/>
                  <a:pt x="51" y="42"/>
                </a:cubicBezTo>
                <a:cubicBezTo>
                  <a:pt x="72" y="42"/>
                  <a:pt x="72" y="42"/>
                  <a:pt x="72" y="42"/>
                </a:cubicBezTo>
                <a:lnTo>
                  <a:pt x="72" y="47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rgbClr val="92D050"/>
            </a:solidFill>
            <a:round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defTabSz="773701"/>
            <a:endParaRPr lang="en-US" sz="1500" kern="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07504" y="123478"/>
            <a:ext cx="8784976" cy="744010"/>
            <a:chOff x="107504" y="123478"/>
            <a:chExt cx="8784976" cy="744010"/>
          </a:xfrm>
        </p:grpSpPr>
        <p:pic>
          <p:nvPicPr>
            <p:cNvPr id="10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969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417805"/>
              </p:ext>
            </p:extLst>
          </p:nvPr>
        </p:nvGraphicFramePr>
        <p:xfrm>
          <a:off x="107504" y="1212521"/>
          <a:ext cx="9036495" cy="3921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74534" y="700184"/>
            <a:ext cx="9144000" cy="540544"/>
          </a:xfrm>
        </p:spPr>
        <p:txBody>
          <a:bodyPr>
            <a:noAutofit/>
          </a:bodyPr>
          <a:lstStyle/>
          <a:p>
            <a:r>
              <a:rPr lang="ru-RU" altLang="ru-RU" sz="2400" dirty="0">
                <a:solidFill>
                  <a:schemeClr val="tx2"/>
                </a:solidFill>
              </a:rPr>
              <a:t>РАСПРЕДЕЛЕНИЕ ПО ТИПОЛОГИИ ПРОЕКТОВ, ПРОШЕДШИХ КОНКУРСНЫЙ ОТБОР (598 ПОБЕДИТЕЛЕЙ)</a:t>
            </a:r>
          </a:p>
        </p:txBody>
      </p:sp>
      <p:pic>
        <p:nvPicPr>
          <p:cNvPr id="5" name="Picture 2" descr="ИНСТИТУТ СТРАТЕГИЧЕСКИХ ИССЛЕДОВАНИЙ РЕСПУБЛИКИ БАШКОРТОСТАН">
            <a:extLst>
              <a:ext uri="{FF2B5EF4-FFF2-40B4-BE49-F238E27FC236}">
                <a16:creationId xmlns:a16="http://schemas.microsoft.com/office/drawing/2014/main" id="{8138C803-BC57-4D8D-9957-AAE58AF1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592288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sirb.ru/wp-content/uploads/2017/07/logo-cigi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4445" y="-61404"/>
            <a:ext cx="809555" cy="7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2654-BE5B-4BF6-A63D-FC1132CD997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7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" descr="C:\Users\968F~1\AppData\Local\Temp\7zEE62E.tmp\block_10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01735" y="2048770"/>
            <a:ext cx="306650" cy="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" descr="C:\Users\968F~1\AppData\Local\Temp\7zEE62E.tmp\block_10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2745" y="2031690"/>
            <a:ext cx="495296" cy="31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C:\Users\968F~1\AppData\Local\Temp\7zEE62E.tmp\block_10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621318">
            <a:off x="7967579" y="1995298"/>
            <a:ext cx="457595" cy="32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972" y="573528"/>
            <a:ext cx="9112028" cy="594066"/>
          </a:xfrm>
        </p:spPr>
        <p:txBody>
          <a:bodyPr>
            <a:normAutofit fontScale="90000"/>
          </a:bodyPr>
          <a:lstStyle/>
          <a:p>
            <a:r>
              <a:rPr lang="ru-RU" sz="3600" cap="all" dirty="0" smtClean="0">
                <a:solidFill>
                  <a:schemeClr val="tx2"/>
                </a:solidFill>
              </a:rPr>
              <a:t>ППМИ в 2019 году. </a:t>
            </a:r>
            <a:r>
              <a:rPr lang="ru-RU" sz="3600" cap="all" dirty="0" smtClean="0">
                <a:solidFill>
                  <a:srgbClr val="92D050"/>
                </a:solidFill>
              </a:rPr>
              <a:t>Календарный план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A386-35AB-4FF0-8739-4276316B374A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00058"/>
              </p:ext>
            </p:extLst>
          </p:nvPr>
        </p:nvGraphicFramePr>
        <p:xfrm>
          <a:off x="107504" y="1805390"/>
          <a:ext cx="8928992" cy="1228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2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9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2078"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578"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 smtClean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Сентябрь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2018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г.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 октября 2018г.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Октябрь 2018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г-</a:t>
                      </a:r>
                    </a:p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30 ноября 2018г.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До 28 февраля 2019 г.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До 28 февраля 2019 г.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107504" y="1425374"/>
            <a:ext cx="8756376" cy="3364426"/>
            <a:chOff x="136104" y="2255467"/>
            <a:chExt cx="8756376" cy="4485901"/>
          </a:xfrm>
        </p:grpSpPr>
        <p:sp>
          <p:nvSpPr>
            <p:cNvPr id="5" name="Объект 2"/>
            <p:cNvSpPr txBox="1">
              <a:spLocks/>
            </p:cNvSpPr>
            <p:nvPr/>
          </p:nvSpPr>
          <p:spPr>
            <a:xfrm>
              <a:off x="2411760" y="5085184"/>
              <a:ext cx="6480720" cy="165618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ru-RU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6104" y="2330970"/>
              <a:ext cx="17457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tx2"/>
                  </a:solidFill>
                </a:rPr>
                <a:t>Объявление конкурса</a:t>
              </a:r>
              <a:endParaRPr lang="ru-RU" sz="1200" dirty="0">
                <a:solidFill>
                  <a:schemeClr val="tx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44907" y="2290230"/>
              <a:ext cx="16260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chemeClr val="tx2"/>
                  </a:solidFill>
                </a:rPr>
                <a:t>Решение об участии в ППМИ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11381" y="2290434"/>
              <a:ext cx="1521114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chemeClr val="tx2"/>
                  </a:solidFill>
                </a:rPr>
                <a:t>Мероприятия с участием </a:t>
              </a:r>
              <a:r>
                <a:rPr lang="ru-RU" sz="1200" dirty="0" smtClean="0">
                  <a:solidFill>
                    <a:schemeClr val="tx2"/>
                  </a:solidFill>
                </a:rPr>
                <a:t>населения</a:t>
              </a:r>
              <a:endParaRPr lang="ru-RU" sz="1200" dirty="0">
                <a:solidFill>
                  <a:schemeClr val="tx2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52120" y="2312380"/>
              <a:ext cx="172819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chemeClr val="tx2"/>
                  </a:solidFill>
                </a:rPr>
                <a:t>Подготовка конкурсной документации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57469" y="2255467"/>
              <a:ext cx="133501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chemeClr val="tx2"/>
                  </a:solidFill>
                </a:rPr>
                <a:t>Проверка заявок в </a:t>
              </a:r>
              <a:r>
                <a:rPr lang="ru-RU" sz="1200" dirty="0" smtClean="0">
                  <a:solidFill>
                    <a:schemeClr val="tx2"/>
                  </a:solidFill>
                </a:rPr>
                <a:t>ИСУ</a:t>
              </a:r>
              <a:endParaRPr lang="ru-RU" sz="1200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3685"/>
              </p:ext>
            </p:extLst>
          </p:nvPr>
        </p:nvGraphicFramePr>
        <p:xfrm>
          <a:off x="1774380" y="3735494"/>
          <a:ext cx="5389908" cy="12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1129"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836"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 smtClean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5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До 1 апреля 2019 г.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17 апреля 2019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г.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Июнь-август 2019 г.</a:t>
                      </a:r>
                      <a:endParaRPr lang="ru-RU" sz="11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170" marR="8170" marT="6128" marB="0" anchor="ctr">
                    <a:lnL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1774379" y="3287803"/>
            <a:ext cx="7921041" cy="3338201"/>
            <a:chOff x="971439" y="2290434"/>
            <a:chExt cx="7921041" cy="4450934"/>
          </a:xfrm>
        </p:grpSpPr>
        <p:sp>
          <p:nvSpPr>
            <p:cNvPr id="19" name="Объект 2"/>
            <p:cNvSpPr txBox="1">
              <a:spLocks/>
            </p:cNvSpPr>
            <p:nvPr/>
          </p:nvSpPr>
          <p:spPr>
            <a:xfrm>
              <a:off x="2411760" y="5085184"/>
              <a:ext cx="6480720" cy="165618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ru-RU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71439" y="2325964"/>
              <a:ext cx="174577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tx2"/>
                  </a:solidFill>
                </a:rPr>
                <a:t>Прием конкурсной документации</a:t>
              </a:r>
              <a:endParaRPr lang="ru-RU" sz="1200" dirty="0">
                <a:solidFill>
                  <a:schemeClr val="tx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13354" y="2394911"/>
              <a:ext cx="200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tx2"/>
                  </a:solidFill>
                </a:rPr>
                <a:t>Проведение конкурса</a:t>
              </a:r>
              <a:endParaRPr lang="ru-RU" sz="1200" dirty="0">
                <a:solidFill>
                  <a:schemeClr val="tx2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70966" y="2290434"/>
              <a:ext cx="152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1200" dirty="0">
                <a:solidFill>
                  <a:schemeClr val="tx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09404" y="2351989"/>
              <a:ext cx="172819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tx2"/>
                  </a:solidFill>
                </a:rPr>
                <a:t>Работы по реализации проектов</a:t>
              </a:r>
              <a:endParaRPr lang="ru-RU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8" name="Picture 1" descr="C:\Users\968F~1\AppData\Local\Temp\7zEE62E.tmp\block_10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92542" y="2031690"/>
            <a:ext cx="336794" cy="39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" descr="C:\Users\968F~1\AppData\Local\Temp\7zEE62E.tmp\block_10.pn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21756" y="1974052"/>
            <a:ext cx="843164" cy="45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" descr="C:\Users\968F~1\AppData\Local\Temp\7zEE62E.tmp\block_10.pn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19412" y="3805638"/>
            <a:ext cx="441527" cy="42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 descr="C:\Users\968F~1\AppData\Local\Temp\7zEE62E.tmp\block_10.pn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56123" y="3776115"/>
            <a:ext cx="453687" cy="50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968F~1\AppData\Local\Temp\7zE9C77.tmp\block_10.png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87249" y="3854064"/>
            <a:ext cx="578382" cy="43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Группа 32"/>
          <p:cNvGrpSpPr/>
          <p:nvPr/>
        </p:nvGrpSpPr>
        <p:grpSpPr>
          <a:xfrm>
            <a:off x="181418" y="1504"/>
            <a:ext cx="8784976" cy="744010"/>
            <a:chOff x="107504" y="123478"/>
            <a:chExt cx="8784976" cy="744010"/>
          </a:xfrm>
        </p:grpSpPr>
        <p:pic>
          <p:nvPicPr>
            <p:cNvPr id="34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10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004" y="749557"/>
            <a:ext cx="9055530" cy="858527"/>
          </a:xfrm>
        </p:spPr>
        <p:txBody>
          <a:bodyPr>
            <a:noAutofit/>
          </a:bodyPr>
          <a:lstStyle/>
          <a:p>
            <a:r>
              <a:rPr lang="ru-RU" sz="3600" cap="all" dirty="0" smtClean="0">
                <a:solidFill>
                  <a:schemeClr val="tx2"/>
                </a:solidFill>
              </a:rPr>
              <a:t>Контрольные точки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411760" y="3813888"/>
            <a:ext cx="6480720" cy="124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A386-35AB-4FF0-8739-4276316B374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3529" y="1731326"/>
            <a:ext cx="3091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30 ноября 2018 г.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5" y="2515693"/>
            <a:ext cx="2997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28 февраля 2019 г.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2442" y="4079381"/>
            <a:ext cx="2802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17 апреля 2019 г.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9" y="3271432"/>
            <a:ext cx="3091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1 апреля 2019 г.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36709" y="1655787"/>
            <a:ext cx="3630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Проведены все итоговые собрания населения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67995" y="2451809"/>
            <a:ext cx="4273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Все заявки в ИСУ проверены и приняты к приему</a:t>
            </a:r>
          </a:p>
          <a:p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0947" y="3269452"/>
            <a:ext cx="4278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Все конкурсные заявки сданы в печатном виде</a:t>
            </a:r>
            <a:endParaRPr lang="ru-RU" sz="2400" dirty="0">
              <a:solidFill>
                <a:schemeClr val="tx2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563888" y="1731325"/>
            <a:ext cx="0" cy="2740470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968F~1\AppData\Local\Temp\7zE9EDE.tmp\000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86983" y="1614481"/>
            <a:ext cx="1303883" cy="75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968F~1\AppData\Local\Temp\7zE9EDE.tmp\000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23602" y="2486001"/>
            <a:ext cx="755116" cy="63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968F~1\AppData\Local\Temp\7zE9EDE.tmp\000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08227" y="4163164"/>
            <a:ext cx="982639" cy="62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968F~1\AppData\Local\Temp\7zE9EDE.tmp\000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12103" y="3267698"/>
            <a:ext cx="766615" cy="67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013392" y="4052775"/>
            <a:ext cx="4278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Проведено заседание конкурсной комиссии</a:t>
            </a:r>
            <a:endParaRPr lang="ru-RU" sz="2400" dirty="0">
              <a:solidFill>
                <a:schemeClr val="tx2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07504" y="123478"/>
            <a:ext cx="8784976" cy="744010"/>
            <a:chOff x="107504" y="123478"/>
            <a:chExt cx="8784976" cy="744010"/>
          </a:xfrm>
        </p:grpSpPr>
        <p:pic>
          <p:nvPicPr>
            <p:cNvPr id="24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679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698402" y="902841"/>
            <a:ext cx="4049472" cy="453368"/>
          </a:xfrm>
          <a:prstGeom prst="rect">
            <a:avLst/>
          </a:prstGeom>
          <a:solidFill>
            <a:schemeClr val="accent3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64007" y="871461"/>
            <a:ext cx="3735180" cy="453368"/>
          </a:xfrm>
          <a:prstGeom prst="rect">
            <a:avLst/>
          </a:prstGeom>
          <a:solidFill>
            <a:schemeClr val="accent3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33750" y="123478"/>
            <a:ext cx="5624672" cy="538782"/>
          </a:xfrm>
        </p:spPr>
        <p:txBody>
          <a:bodyPr>
            <a:noAutofit/>
          </a:bodyPr>
          <a:lstStyle/>
          <a:p>
            <a:r>
              <a:rPr lang="ru-RU" sz="2800" cap="all" dirty="0" smtClean="0">
                <a:solidFill>
                  <a:schemeClr val="tx2"/>
                </a:solidFill>
              </a:rPr>
              <a:t>Подготовка конкурсной </a:t>
            </a:r>
            <a:r>
              <a:rPr lang="ru-RU" sz="2800" cap="all" dirty="0" smtClean="0">
                <a:solidFill>
                  <a:schemeClr val="accent3"/>
                </a:solidFill>
              </a:rPr>
              <a:t>документации</a:t>
            </a:r>
            <a:endParaRPr lang="ru-RU" sz="2800" dirty="0">
              <a:solidFill>
                <a:schemeClr val="accent3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411760" y="3813888"/>
            <a:ext cx="6480720" cy="124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A386-35AB-4FF0-8739-4276316B374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5373" y="85577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Обязательные элементы пакета конкурсной документации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595" y="824813"/>
            <a:ext cx="4049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Дополнительные элементы пакета конкурсной документации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02718" y="1383618"/>
            <a:ext cx="474128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Протоколы предварительных собраний (если проводились)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Фотографии предварительных собраний (если проводились)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Опросные листы (если проводился опрос)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Анкетная ведомость (если проводился опрос)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Приложение к заявке (если есть </a:t>
            </a:r>
            <a:r>
              <a:rPr lang="ru-RU" sz="1200" dirty="0" err="1" smtClean="0">
                <a:solidFill>
                  <a:schemeClr val="tx2"/>
                </a:solidFill>
              </a:rPr>
              <a:t>неденежный</a:t>
            </a:r>
            <a:r>
              <a:rPr lang="ru-RU" sz="1200" dirty="0" smtClean="0">
                <a:solidFill>
                  <a:schemeClr val="tx2"/>
                </a:solidFill>
              </a:rPr>
              <a:t> вклад)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Расчетный листок (если есть </a:t>
            </a:r>
            <a:r>
              <a:rPr lang="ru-RU" sz="1200" dirty="0" err="1" smtClean="0">
                <a:solidFill>
                  <a:schemeClr val="tx2"/>
                </a:solidFill>
              </a:rPr>
              <a:t>неденежный</a:t>
            </a:r>
            <a:r>
              <a:rPr lang="ru-RU" sz="1200" dirty="0" smtClean="0">
                <a:solidFill>
                  <a:schemeClr val="tx2"/>
                </a:solidFill>
              </a:rPr>
              <a:t> вклад населения)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Гарантийные письма (если есть </a:t>
            </a:r>
            <a:r>
              <a:rPr lang="ru-RU" sz="1200" dirty="0" err="1" smtClean="0">
                <a:solidFill>
                  <a:schemeClr val="tx2"/>
                </a:solidFill>
              </a:rPr>
              <a:t>неденежный</a:t>
            </a:r>
            <a:r>
              <a:rPr lang="ru-RU" sz="1200" dirty="0" smtClean="0">
                <a:solidFill>
                  <a:schemeClr val="tx2"/>
                </a:solidFill>
              </a:rPr>
              <a:t> вклад спонсоров)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Копии информационных материалов (если использовались)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Документ, подтверждающий расходы на эксплуатацию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Документ, подтверждающий создание рабочих мест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3614" y="1392977"/>
            <a:ext cx="40494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Перечень документов</a:t>
            </a:r>
          </a:p>
          <a:p>
            <a:r>
              <a:rPr lang="ru-RU" sz="1200" dirty="0" smtClean="0">
                <a:solidFill>
                  <a:schemeClr val="tx2"/>
                </a:solidFill>
              </a:rPr>
              <a:t>Конкурсная заявка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Протокол итогового собрания граждан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Лист регистрации участников итогового собрания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Выписка из решения о бюджете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Документы, подтверждающие право собственности 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Документы, подтверждающие стоимость проекта (смета, положительное заключение </a:t>
            </a:r>
            <a:r>
              <a:rPr lang="ru-RU" sz="1200" dirty="0" err="1" smtClean="0">
                <a:solidFill>
                  <a:schemeClr val="tx2"/>
                </a:solidFill>
              </a:rPr>
              <a:t>госэкспертизы</a:t>
            </a:r>
            <a:r>
              <a:rPr lang="ru-RU" sz="1200" dirty="0" smtClean="0">
                <a:solidFill>
                  <a:schemeClr val="tx2"/>
                </a:solidFill>
              </a:rPr>
              <a:t> или не менее 3-х прайс-листов)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Фотографии итогового собрания (не менее 3-х)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Фотографии объекта (не менее 3-х)</a:t>
            </a:r>
          </a:p>
          <a:p>
            <a:r>
              <a:rPr lang="ru-RU" sz="1200" dirty="0" smtClean="0">
                <a:solidFill>
                  <a:schemeClr val="tx2"/>
                </a:solidFill>
              </a:rPr>
              <a:t>Решение совета МО об участии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313086" y="1392978"/>
            <a:ext cx="0" cy="3663049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>
            <a:off x="107504" y="123478"/>
            <a:ext cx="8784976" cy="744010"/>
            <a:chOff x="107504" y="123478"/>
            <a:chExt cx="8784976" cy="744010"/>
          </a:xfrm>
        </p:grpSpPr>
        <p:pic>
          <p:nvPicPr>
            <p:cNvPr id="15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1908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932" y="2085697"/>
            <a:ext cx="9055530" cy="858527"/>
          </a:xfrm>
        </p:spPr>
        <p:txBody>
          <a:bodyPr>
            <a:noAutofit/>
          </a:bodyPr>
          <a:lstStyle/>
          <a:p>
            <a:r>
              <a:rPr lang="ru-RU" sz="7200" cap="all" dirty="0" smtClean="0">
                <a:solidFill>
                  <a:schemeClr val="tx2"/>
                </a:solidFill>
              </a:rPr>
              <a:t>ОРГАНИЗАЦИОННЫЕ ИЗМЕНЕНИЯ</a:t>
            </a:r>
            <a:br>
              <a:rPr lang="ru-RU" sz="7200" cap="all" dirty="0" smtClean="0">
                <a:solidFill>
                  <a:schemeClr val="tx2"/>
                </a:solidFill>
              </a:rPr>
            </a:br>
            <a:r>
              <a:rPr lang="ru-RU" sz="7200" cap="all" dirty="0" smtClean="0">
                <a:solidFill>
                  <a:schemeClr val="tx2"/>
                </a:solidFill>
              </a:rPr>
              <a:t>В 2019 ГОДУ</a:t>
            </a:r>
            <a:endParaRPr lang="ru-RU" sz="7200" dirty="0">
              <a:solidFill>
                <a:srgbClr val="92D05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411760" y="3813888"/>
            <a:ext cx="6480720" cy="124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A386-35AB-4FF0-8739-4276316B374A}" type="slidenum">
              <a:rPr lang="ru-RU" smtClean="0"/>
              <a:pPr/>
              <a:t>9</a:t>
            </a:fld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07504" y="123478"/>
            <a:ext cx="8784976" cy="744010"/>
            <a:chOff x="107504" y="123478"/>
            <a:chExt cx="8784976" cy="744010"/>
          </a:xfrm>
        </p:grpSpPr>
        <p:pic>
          <p:nvPicPr>
            <p:cNvPr id="7" name="Picture 2" descr="ИНСТИТУТ СТРАТЕГИЧЕСКИХ ИССЛЕДОВАНИЙ РЕСПУБЛИКИ БАШКОРТОСТАН">
              <a:extLst>
                <a:ext uri="{FF2B5EF4-FFF2-40B4-BE49-F238E27FC236}">
                  <a16:creationId xmlns:a16="http://schemas.microsoft.com/office/drawing/2014/main" id="{8138C803-BC57-4D8D-9957-AAE58AF15E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23478"/>
              <a:ext cx="2592288" cy="500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http://isirb.ru/wp-content/uploads/2017/07/logo-cigi.gif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925" y="123478"/>
              <a:ext cx="809555" cy="74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856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1888</Words>
  <Application>Microsoft Office PowerPoint</Application>
  <PresentationFormat>Экран (16:9)</PresentationFormat>
  <Paragraphs>385</Paragraphs>
  <Slides>38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Wingdings</vt:lpstr>
      <vt:lpstr>Тема Office</vt:lpstr>
      <vt:lpstr>Инициативное бюджетирование  в Республике Башкортостан</vt:lpstr>
      <vt:lpstr>«Программа поддержки местных инициатив»</vt:lpstr>
      <vt:lpstr>ППМИ в 2018 году</vt:lpstr>
      <vt:lpstr>ППМИ В 2018 ГОДУ. ОСНОВНЫЕ ПАРАМЕТРЫ</vt:lpstr>
      <vt:lpstr>РАСПРЕДЕЛЕНИЕ ПО ТИПОЛОГИИ ПРОЕКТОВ, ПРОШЕДШИХ КОНКУРСНЫЙ ОТБОР (598 ПОБЕДИТЕЛЕЙ)</vt:lpstr>
      <vt:lpstr>ППМИ в 2019 году. Календарный план</vt:lpstr>
      <vt:lpstr>Контрольные точки</vt:lpstr>
      <vt:lpstr>Подготовка конкурсной документации</vt:lpstr>
      <vt:lpstr>ОРГАНИЗАЦИОННЫЕ ИЗМЕНЕНИЯ В 2019 ГОДУ</vt:lpstr>
      <vt:lpstr>проведения итоговых собраний</vt:lpstr>
      <vt:lpstr>Требования к видео собрания</vt:lpstr>
      <vt:lpstr>Презентация PowerPoint</vt:lpstr>
      <vt:lpstr>Презентация PowerPoint</vt:lpstr>
      <vt:lpstr>Презентация PowerPoint</vt:lpstr>
      <vt:lpstr>Требования к Фотографиям</vt:lpstr>
      <vt:lpstr>БРЕНДИРОВАНИЕ ПРОЕКТОВ ППМИ</vt:lpstr>
      <vt:lpstr>Ремонт СДК  д. Кадыргулово</vt:lpstr>
      <vt:lpstr>Ремонт МБОУ СОШ  с. Уязыбашево</vt:lpstr>
      <vt:lpstr>Ремонт дорожного переезда с. Дюмеево</vt:lpstr>
      <vt:lpstr>БРЕНДИРОВАНИЕ ПРОЕКТОВ ИБ</vt:lpstr>
      <vt:lpstr>ЗАКОНОДАТЕЛЬНЫЕ ОСНОВЫ</vt:lpstr>
      <vt:lpstr>Приоритетная региональная программа «Развитие инициативного бюджетирования  в Республике Башкортостан»</vt:lpstr>
      <vt:lpstr>Презентация PowerPoint</vt:lpstr>
      <vt:lpstr>ПРОЕКТЫ ПРИОРИТЕТНОЙ РЕГИОНАЛЬНОЙ ПРОГРАММЫ РАЗВИТИЯ ИНИЦИАТИВНОГО БЮДЖЕТИРОВАНИЯ  В РБ ДО 2022 ГОДА</vt:lpstr>
      <vt:lpstr>Проекты</vt:lpstr>
      <vt:lpstr>ИНИЦИАТИВНОЕ БЮДЖЕТИРОВАНИЕ В РБ.  ПЕРСПЕКТИВЫ И ПЛАНЫ</vt:lpstr>
      <vt:lpstr>«Башкирские дворики»</vt:lpstr>
      <vt:lpstr>Презентация PowerPoint</vt:lpstr>
      <vt:lpstr>Презентация PowerPoint</vt:lpstr>
      <vt:lpstr>Презентация PowerPoint</vt:lpstr>
      <vt:lpstr>«Наше село»</vt:lpstr>
      <vt:lpstr>              Проект предусматривает развитие объектов общественной инфраструктуры в сельских поселениях без участия регионального бюджета, на основе механизмов инициативного бюджетирования с привлечением денежных и неденежных средств местных сообществ (жителей и спонсоров). Индикатором востребованности и актуальности выбранного проекта выступает уровень софинансирования со стороны местного сообщества.  Специфика (уникальность) проекта: Муниципальный район определяет* конкретные параметры конкурса – типологию проектов, количество участников (подаваемых заявок) от сельского поселения, требования к предоставляемым на конкурс документам, балльную шкалу, источники финансирования (бюджетный или внебюджетный) и другие параметры.  *ИСИ РБ разработал типовой вариант нормативных документов  для проведения конкурса и адаптирует его для конкретного района       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Нелли</dc:creator>
  <cp:lastModifiedBy>Content</cp:lastModifiedBy>
  <cp:revision>46</cp:revision>
  <dcterms:created xsi:type="dcterms:W3CDTF">2018-09-21T05:26:15Z</dcterms:created>
  <dcterms:modified xsi:type="dcterms:W3CDTF">2018-10-23T10:47:22Z</dcterms:modified>
</cp:coreProperties>
</file>